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304" r:id="rId2"/>
    <p:sldId id="310" r:id="rId3"/>
    <p:sldId id="311" r:id="rId4"/>
    <p:sldId id="312" r:id="rId5"/>
    <p:sldId id="266" r:id="rId6"/>
    <p:sldId id="267" r:id="rId7"/>
    <p:sldId id="268" r:id="rId8"/>
    <p:sldId id="270" r:id="rId9"/>
    <p:sldId id="272" r:id="rId10"/>
    <p:sldId id="313" r:id="rId11"/>
    <p:sldId id="277" r:id="rId12"/>
    <p:sldId id="278" r:id="rId13"/>
    <p:sldId id="279" r:id="rId14"/>
    <p:sldId id="280" r:id="rId15"/>
    <p:sldId id="314" r:id="rId16"/>
    <p:sldId id="315" r:id="rId17"/>
    <p:sldId id="316" r:id="rId18"/>
    <p:sldId id="318" r:id="rId19"/>
    <p:sldId id="319" r:id="rId20"/>
    <p:sldId id="320" r:id="rId21"/>
    <p:sldId id="259" r:id="rId22"/>
    <p:sldId id="257" r:id="rId23"/>
    <p:sldId id="321" r:id="rId24"/>
    <p:sldId id="322" r:id="rId25"/>
    <p:sldId id="323" r:id="rId26"/>
    <p:sldId id="324" r:id="rId27"/>
    <p:sldId id="325" r:id="rId28"/>
    <p:sldId id="326" r:id="rId29"/>
    <p:sldId id="327" r:id="rId30"/>
    <p:sldId id="328" r:id="rId31"/>
    <p:sldId id="329" r:id="rId32"/>
    <p:sldId id="330" r:id="rId33"/>
    <p:sldId id="331" r:id="rId34"/>
    <p:sldId id="332" r:id="rId35"/>
    <p:sldId id="333" r:id="rId3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184"/>
    <p:restoredTop sz="94391"/>
  </p:normalViewPr>
  <p:slideViewPr>
    <p:cSldViewPr>
      <p:cViewPr varScale="1">
        <p:scale>
          <a:sx n="118" d="100"/>
          <a:sy n="118" d="100"/>
        </p:scale>
        <p:origin x="1272" y="-3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>
            <a:extLst>
              <a:ext uri="{FF2B5EF4-FFF2-40B4-BE49-F238E27FC236}">
                <a16:creationId xmlns:a16="http://schemas.microsoft.com/office/drawing/2014/main" id="{2146D8D6-2E84-D5A6-5AB2-D1404A161A7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6195" name="Rectangle 3">
            <a:extLst>
              <a:ext uri="{FF2B5EF4-FFF2-40B4-BE49-F238E27FC236}">
                <a16:creationId xmlns:a16="http://schemas.microsoft.com/office/drawing/2014/main" id="{2CC44987-F6E3-E78E-F689-29C69AF09C43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4" name="Rectangle 4">
            <a:extLst>
              <a:ext uri="{FF2B5EF4-FFF2-40B4-BE49-F238E27FC236}">
                <a16:creationId xmlns:a16="http://schemas.microsoft.com/office/drawing/2014/main" id="{7D33ED03-0622-3A1F-52AB-ACA05090CCDF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6197" name="Rectangle 5">
            <a:extLst>
              <a:ext uri="{FF2B5EF4-FFF2-40B4-BE49-F238E27FC236}">
                <a16:creationId xmlns:a16="http://schemas.microsoft.com/office/drawing/2014/main" id="{7CE894B0-7306-2D20-5E80-957DC330D4E3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6198" name="Rectangle 6">
            <a:extLst>
              <a:ext uri="{FF2B5EF4-FFF2-40B4-BE49-F238E27FC236}">
                <a16:creationId xmlns:a16="http://schemas.microsoft.com/office/drawing/2014/main" id="{D8D25F76-4C06-B5DC-849F-9C3503B239F7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6199" name="Rectangle 7">
            <a:extLst>
              <a:ext uri="{FF2B5EF4-FFF2-40B4-BE49-F238E27FC236}">
                <a16:creationId xmlns:a16="http://schemas.microsoft.com/office/drawing/2014/main" id="{35F3498B-FABA-E1E2-AD53-09BFBB0B646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BCE12DE-3F89-CB4E-B2B7-13B65A9B58A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CE12DE-3F89-CB4E-B2B7-13B65A9B58A7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3515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C3D1F12-1B7B-A7F5-6A7C-09F1AD29EED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2616445-F461-365F-E416-3ACC6296DD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EA3D7A-820C-B046-B557-3302D6B9196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2998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24471A0-DB44-8ABA-87F5-86BBD8F5AAB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3892ED7-3FEE-1355-C094-CB00C31A6CC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07F4E8-0334-214E-B09F-31BFE76A08F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9697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BEB2ED1-96E7-CF37-0F9A-0B209372ECD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2F887A1-B97C-870B-6C38-25E01AE5297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307400-C2E6-3541-9431-7DD1C443886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5272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2399C6F-F462-8ED4-DFB0-B7F4EBD1185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25A81C9-23C6-5D35-E465-B985841E1DE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E2F926-B73E-E044-8DC6-197A4AD843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3568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1721809-7792-30EC-D50D-653AF191C00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D17C7A8-BB20-E727-AE0F-F3D4EEE2E6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C74BFD-70C7-3D46-ACFE-19DAE56917A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3417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D80E61F-87FC-4ADD-81ED-3BDB461F08F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DF997FE-6800-8123-8E0B-AB46F512ADF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8F811F-5B2B-FB4E-B5D7-C5D9E699E6C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9706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A932856-B4A1-EC1F-6E6C-EBC1ABB42F8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173E61D4-5C3E-0DC4-8F49-0F6A65D917F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B06D77-6602-354D-8A88-75E1B6B2CD8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2444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6918DAE-C8AB-CC05-F33C-FFB60FA14F0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F1DC281-4CAD-8C9C-A2FA-68700D19F95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00A793-37A3-5549-91FA-D7A3793E24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9778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7625AFDA-F33A-4672-E745-33F7EA03C0E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D05FE02-A8FF-3A79-B70A-C3366C28D7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EB7778-23D8-134B-89DE-C0FCC55C34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1819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C6BE852-E5B4-6F6C-4021-457A8999EA4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768DDDE-2771-A0BE-4C63-F3A08A8A061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2B61F7-48DA-8040-8BD9-487ED304AC7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3103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023928E-C549-7075-3B41-1FEFA11B43D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155795-A06A-9A6D-F01A-60E93E03B0F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CBA5E7-D6DF-5B4F-A78D-9871E03E4FC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5956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2F53D3A0-C961-6AEE-B622-E4F36123C1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80E08A94-E342-BAB2-F239-FB38418ED7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DD685894-ED60-561B-397D-1581524B69C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75BC9C00-F3FB-0D0E-F053-7CAC509FAD0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2E21F51-1FDF-DA49-A65C-DD777D40D9D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>
            <a:extLst>
              <a:ext uri="{FF2B5EF4-FFF2-40B4-BE49-F238E27FC236}">
                <a16:creationId xmlns:a16="http://schemas.microsoft.com/office/drawing/2014/main" id="{A6A58AE4-0F36-899B-B6A4-D99F6A0952C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766119"/>
            <a:ext cx="7772400" cy="2834331"/>
          </a:xfrm>
        </p:spPr>
        <p:txBody>
          <a:bodyPr>
            <a:normAutofit/>
          </a:bodyPr>
          <a:lstStyle/>
          <a:p>
            <a:r>
              <a:rPr lang="en-US" altLang="en-US" sz="4400" dirty="0"/>
              <a:t>Discrete Structure</a:t>
            </a:r>
            <a:br>
              <a:rPr lang="en-US" altLang="en-US" dirty="0"/>
            </a:br>
            <a:r>
              <a:rPr lang="en-AU" sz="6000" b="1" dirty="0"/>
              <a:t>Functions</a:t>
            </a:r>
            <a:endParaRPr lang="en-US" altLang="en-US" b="1" dirty="0"/>
          </a:p>
        </p:txBody>
      </p:sp>
      <p:sp>
        <p:nvSpPr>
          <p:cNvPr id="15362" name="Subtitle 2">
            <a:extLst>
              <a:ext uri="{FF2B5EF4-FFF2-40B4-BE49-F238E27FC236}">
                <a16:creationId xmlns:a16="http://schemas.microsoft.com/office/drawing/2014/main" id="{8991B18E-96B9-5E3D-A203-1E80202C7789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/>
              <a:t>Week 10</a:t>
            </a:r>
          </a:p>
          <a:p>
            <a:pPr eaLnBrk="1" hangingPunct="1"/>
            <a:r>
              <a:rPr lang="en-US" altLang="en-US" dirty="0"/>
              <a:t>By </a:t>
            </a:r>
          </a:p>
          <a:p>
            <a:pPr eaLnBrk="1" hangingPunct="1"/>
            <a:r>
              <a:rPr lang="en-US" altLang="en-US" dirty="0"/>
              <a:t>Dr. Rafiullah Khan</a:t>
            </a:r>
          </a:p>
          <a:p>
            <a:pPr eaLnBrk="1" hangingPunct="1"/>
            <a:endParaRPr lang="en-US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AD24231-E27C-E527-3B92-AB0A53C20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Range of a Function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1CA94276-54CF-B516-026F-B2C58B5ECE6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19200"/>
                <a:ext cx="8229600" cy="490696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AU" sz="2000" dirty="0"/>
                  <a:t>The </a:t>
                </a:r>
                <a:r>
                  <a:rPr lang="en-AU" sz="2000" b="1" dirty="0"/>
                  <a:t>range</a:t>
                </a:r>
                <a:r>
                  <a:rPr lang="en-AU" sz="2000" dirty="0"/>
                  <a:t> of a function is the set of </a:t>
                </a:r>
                <a:r>
                  <a:rPr lang="en-AU" sz="2000" b="1" dirty="0"/>
                  <a:t>all actual outputs</a:t>
                </a:r>
                <a:r>
                  <a:rPr lang="en-AU" sz="2000" dirty="0"/>
                  <a:t> that the function produces.</a:t>
                </a:r>
              </a:p>
              <a:p>
                <a:r>
                  <a:rPr lang="en-AU" sz="2000" b="1" dirty="0"/>
                  <a:t>In other words:</a:t>
                </a:r>
              </a:p>
              <a:p>
                <a:r>
                  <a:rPr lang="en-AU" sz="2000" dirty="0"/>
                  <a:t>The </a:t>
                </a:r>
                <a:r>
                  <a:rPr lang="en-AU" sz="2000" b="1" dirty="0"/>
                  <a:t>domain</a:t>
                </a:r>
                <a:r>
                  <a:rPr lang="en-AU" sz="2000" dirty="0"/>
                  <a:t> is what you give as input.</a:t>
                </a:r>
              </a:p>
              <a:p>
                <a:r>
                  <a:rPr lang="en-AU" sz="2000" dirty="0"/>
                  <a:t>The </a:t>
                </a:r>
                <a:r>
                  <a:rPr lang="en-AU" sz="2000" b="1" dirty="0"/>
                  <a:t>range</a:t>
                </a:r>
                <a:r>
                  <a:rPr lang="en-AU" sz="2000" dirty="0"/>
                  <a:t> is what you </a:t>
                </a:r>
                <a:r>
                  <a:rPr lang="en-AU" sz="2000" i="1" dirty="0"/>
                  <a:t>get as output</a:t>
                </a:r>
                <a:r>
                  <a:rPr lang="en-AU" sz="2000" dirty="0"/>
                  <a:t>.</a:t>
                </a:r>
              </a:p>
              <a:p>
                <a:endParaRPr lang="en-AU" sz="2000" b="1" dirty="0"/>
              </a:p>
              <a:p>
                <a:pPr marL="0" indent="0">
                  <a:buNone/>
                </a:pPr>
                <a:r>
                  <a:rPr lang="en-AU" sz="2000" b="1" dirty="0"/>
                  <a:t>Example 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18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ur-PK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ur-PK" sz="1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ur-PK" sz="180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ur-PK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ur-PK" sz="1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ur-PK" sz="180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ur-PK" sz="1800" dirty="0"/>
              </a:p>
              <a:p>
                <a:pPr lvl="1"/>
                <a:r>
                  <a:rPr lang="en-AU" sz="1800" dirty="0"/>
                  <a:t>Domain: {-2,-1,0,1,2}</a:t>
                </a:r>
                <a:endParaRPr lang="ur-PK" sz="1800" dirty="0"/>
              </a:p>
              <a:p>
                <a:pPr lvl="1"/>
                <a:r>
                  <a:rPr lang="en-AU" sz="1800" dirty="0"/>
                  <a:t>Compute outputs: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AU" sz="14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ur-PK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ur-PK" sz="1400"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  <m:r>
                      <a:rPr lang="ur-PK" sz="140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endParaRPr lang="ur-PK" sz="1400" dirty="0"/>
              </a:p>
              <a:p>
                <a:pPr lvl="2"/>
                <a14:m>
                  <m:oMath xmlns:m="http://schemas.openxmlformats.org/officeDocument/2006/math">
                    <m:r>
                      <a:rPr lang="ur-PK" sz="14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ur-PK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ur-PK" sz="140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ur-PK" sz="140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ur-PK" sz="1400" dirty="0"/>
              </a:p>
              <a:p>
                <a:pPr lvl="2"/>
                <a14:m>
                  <m:oMath xmlns:m="http://schemas.openxmlformats.org/officeDocument/2006/math">
                    <m:r>
                      <a:rPr lang="ur-PK" sz="14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ur-PK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ur-PK" sz="140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ur-PK" sz="140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ur-PK" sz="1400" dirty="0"/>
              </a:p>
              <a:p>
                <a:pPr lvl="2"/>
                <a14:m>
                  <m:oMath xmlns:m="http://schemas.openxmlformats.org/officeDocument/2006/math">
                    <m:r>
                      <a:rPr lang="ur-PK" sz="14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ur-PK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ur-PK" sz="140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ur-PK" sz="140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ur-PK" sz="1400" dirty="0"/>
              </a:p>
              <a:p>
                <a:pPr lvl="2"/>
                <a14:m>
                  <m:oMath xmlns:m="http://schemas.openxmlformats.org/officeDocument/2006/math">
                    <m:r>
                      <a:rPr lang="ur-PK" sz="14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ur-PK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ur-PK" sz="140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ur-PK" sz="140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endParaRPr lang="ur-PK" sz="1400" dirty="0"/>
              </a:p>
              <a:p>
                <a:r>
                  <a:rPr lang="en-AU" sz="2000" b="1" dirty="0"/>
                  <a:t>Range = {0, 1, 4}</a:t>
                </a: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1CA94276-54CF-B516-026F-B2C58B5ECE6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19200"/>
                <a:ext cx="8229600" cy="4906963"/>
              </a:xfrm>
              <a:blipFill>
                <a:blip r:embed="rId2"/>
                <a:stretch>
                  <a:fillRect l="-772" t="-775" r="-1698" b="-62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83AE35F-3D7F-23DF-10B9-2B7D3B468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7778-23D8-134B-89DE-C0FCC55C3474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0128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Slide Number Placeholder 3">
            <a:extLst>
              <a:ext uri="{FF2B5EF4-FFF2-40B4-BE49-F238E27FC236}">
                <a16:creationId xmlns:a16="http://schemas.microsoft.com/office/drawing/2014/main" id="{2819F373-6449-598A-2FAD-13C1FB14A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AFFBAF9-B0EE-DA45-86F3-8E0AA28298B0}" type="slidenum">
              <a:rPr lang="en-US" altLang="en-US"/>
              <a:pPr eaLnBrk="1" hangingPunct="1"/>
              <a:t>11</a:t>
            </a:fld>
            <a:endParaRPr lang="en-US" altLang="en-US"/>
          </a:p>
        </p:txBody>
      </p:sp>
      <p:sp>
        <p:nvSpPr>
          <p:cNvPr id="13316" name="Rectangle 6">
            <a:extLst>
              <a:ext uri="{FF2B5EF4-FFF2-40B4-BE49-F238E27FC236}">
                <a16:creationId xmlns:a16="http://schemas.microsoft.com/office/drawing/2014/main" id="{2387F43E-36E9-6C76-4247-E07F990DD3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6352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>
                <a:solidFill>
                  <a:schemeClr val="tx2"/>
                </a:solidFill>
                <a:cs typeface="Arial" panose="020B0604020202020204" pitchFamily="34" charset="0"/>
              </a:rPr>
              <a:t>Graph of a Function – (11 - 11)</a:t>
            </a:r>
            <a:endParaRPr lang="en-US" altLang="en-US" sz="4400">
              <a:solidFill>
                <a:schemeClr val="tx2"/>
              </a:solidFill>
            </a:endParaRPr>
          </a:p>
        </p:txBody>
      </p:sp>
      <p:pic>
        <p:nvPicPr>
          <p:cNvPr id="13317" name="Picture 4">
            <a:extLst>
              <a:ext uri="{FF2B5EF4-FFF2-40B4-BE49-F238E27FC236}">
                <a16:creationId xmlns:a16="http://schemas.microsoft.com/office/drawing/2014/main" id="{A2CAFC72-45FE-20FF-56BC-C470B8107C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113"/>
            <a:ext cx="9144000" cy="625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Slide Number Placeholder 3">
            <a:extLst>
              <a:ext uri="{FF2B5EF4-FFF2-40B4-BE49-F238E27FC236}">
                <a16:creationId xmlns:a16="http://schemas.microsoft.com/office/drawing/2014/main" id="{6799650C-2AAB-699D-FE0A-AA30FAA32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039B779-8CC3-C64F-9C7F-3027A8A55816}" type="slidenum">
              <a:rPr lang="en-US" altLang="en-US"/>
              <a:pPr eaLnBrk="1" hangingPunct="1"/>
              <a:t>12</a:t>
            </a:fld>
            <a:endParaRPr lang="en-US" altLang="en-US"/>
          </a:p>
        </p:txBody>
      </p:sp>
      <p:sp>
        <p:nvSpPr>
          <p:cNvPr id="14340" name="Rectangle 6">
            <a:extLst>
              <a:ext uri="{FF2B5EF4-FFF2-40B4-BE49-F238E27FC236}">
                <a16:creationId xmlns:a16="http://schemas.microsoft.com/office/drawing/2014/main" id="{28CF0218-CEE1-DFD5-C4CA-F1E7BC2441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6352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>
                <a:solidFill>
                  <a:schemeClr val="tx2"/>
                </a:solidFill>
                <a:cs typeface="Arial" panose="020B0604020202020204" pitchFamily="34" charset="0"/>
              </a:rPr>
              <a:t>Graph of a Function – (15 – 11a)</a:t>
            </a:r>
            <a:endParaRPr lang="en-US" altLang="en-US" sz="4400">
              <a:solidFill>
                <a:schemeClr val="tx2"/>
              </a:solidFill>
            </a:endParaRPr>
          </a:p>
        </p:txBody>
      </p:sp>
      <p:pic>
        <p:nvPicPr>
          <p:cNvPr id="14341" name="Picture 4">
            <a:extLst>
              <a:ext uri="{FF2B5EF4-FFF2-40B4-BE49-F238E27FC236}">
                <a16:creationId xmlns:a16="http://schemas.microsoft.com/office/drawing/2014/main" id="{BDA6BBE2-E9F7-5645-2E9F-D15E6B272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113"/>
            <a:ext cx="9144000" cy="625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Slide Number Placeholder 3">
            <a:extLst>
              <a:ext uri="{FF2B5EF4-FFF2-40B4-BE49-F238E27FC236}">
                <a16:creationId xmlns:a16="http://schemas.microsoft.com/office/drawing/2014/main" id="{38869EB6-C44E-0C5D-F2A1-5840281F6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6CCC08A-5A48-EE43-860F-F55F9E319EFF}" type="slidenum">
              <a:rPr lang="en-US" altLang="en-US"/>
              <a:pPr eaLnBrk="1" hangingPunct="1"/>
              <a:t>13</a:t>
            </a:fld>
            <a:endParaRPr lang="en-US" altLang="en-US"/>
          </a:p>
        </p:txBody>
      </p:sp>
      <p:sp>
        <p:nvSpPr>
          <p:cNvPr id="15364" name="Rectangle 6">
            <a:extLst>
              <a:ext uri="{FF2B5EF4-FFF2-40B4-BE49-F238E27FC236}">
                <a16:creationId xmlns:a16="http://schemas.microsoft.com/office/drawing/2014/main" id="{2F8F035B-4BB0-54AE-2064-24550DD106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5876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>
                <a:solidFill>
                  <a:schemeClr val="tx2"/>
                </a:solidFill>
                <a:cs typeface="Arial" panose="020B0604020202020204" pitchFamily="34" charset="0"/>
              </a:rPr>
              <a:t>Graph of a Function – (15 – 11b)</a:t>
            </a:r>
            <a:endParaRPr lang="en-US" altLang="en-US" sz="4400">
              <a:solidFill>
                <a:schemeClr val="tx2"/>
              </a:solidFill>
            </a:endParaRPr>
          </a:p>
        </p:txBody>
      </p:sp>
      <p:pic>
        <p:nvPicPr>
          <p:cNvPr id="15365" name="Picture 4">
            <a:extLst>
              <a:ext uri="{FF2B5EF4-FFF2-40B4-BE49-F238E27FC236}">
                <a16:creationId xmlns:a16="http://schemas.microsoft.com/office/drawing/2014/main" id="{F6E6687D-7EBD-4DD9-9104-6CC3133B85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75"/>
            <a:ext cx="9144000" cy="626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Slide Number Placeholder 3">
            <a:extLst>
              <a:ext uri="{FF2B5EF4-FFF2-40B4-BE49-F238E27FC236}">
                <a16:creationId xmlns:a16="http://schemas.microsoft.com/office/drawing/2014/main" id="{59755AA6-97A5-20D3-50B6-81F05876B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E12A2BE-F242-0541-9C51-9D20836E0BB2}" type="slidenum">
              <a:rPr lang="en-US" altLang="en-US"/>
              <a:pPr eaLnBrk="1" hangingPunct="1"/>
              <a:t>14</a:t>
            </a:fld>
            <a:endParaRPr lang="en-US" altLang="en-US"/>
          </a:p>
        </p:txBody>
      </p:sp>
      <p:sp>
        <p:nvSpPr>
          <p:cNvPr id="16388" name="Rectangle 6">
            <a:extLst>
              <a:ext uri="{FF2B5EF4-FFF2-40B4-BE49-F238E27FC236}">
                <a16:creationId xmlns:a16="http://schemas.microsoft.com/office/drawing/2014/main" id="{3C0EA621-34E8-E639-4EF5-7E8DDF46F4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6352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>
                <a:solidFill>
                  <a:schemeClr val="tx2"/>
                </a:solidFill>
                <a:cs typeface="Arial" panose="020B0604020202020204" pitchFamily="34" charset="0"/>
              </a:rPr>
              <a:t>Vertical Line Test – (15 - 12)</a:t>
            </a:r>
            <a:endParaRPr lang="en-US" altLang="en-US" sz="4400">
              <a:solidFill>
                <a:schemeClr val="tx2"/>
              </a:solidFill>
            </a:endParaRPr>
          </a:p>
        </p:txBody>
      </p:sp>
      <p:pic>
        <p:nvPicPr>
          <p:cNvPr id="16389" name="Picture 4">
            <a:extLst>
              <a:ext uri="{FF2B5EF4-FFF2-40B4-BE49-F238E27FC236}">
                <a16:creationId xmlns:a16="http://schemas.microsoft.com/office/drawing/2014/main" id="{C478CA2B-2D17-3F20-7D9A-D630B506A3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113"/>
            <a:ext cx="9144000" cy="625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D41179F-8361-D9AE-785F-21AC038D4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a Graph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D8C57D52-EBC4-1334-0C26-D8E26C51398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AU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AU" b="0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AU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AU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AU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AU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AU" dirty="0"/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Where 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={−2,−1,0,1,2}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D8C57D52-EBC4-1334-0C26-D8E26C51398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7C3517E-6AC0-AD8C-4152-B6A82219C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7778-23D8-134B-89DE-C0FCC55C3474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94330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8AFC4-495B-8C53-05E4-28B746B321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Injective Function (Injection)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88B1B2C-29EB-8283-0A38-72CF327DACF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19200"/>
                <a:ext cx="8229600" cy="490696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AU" sz="2000" dirty="0"/>
                  <a:t>A function is called </a:t>
                </a:r>
                <a:r>
                  <a:rPr lang="en-AU" sz="2000" b="1" dirty="0"/>
                  <a:t>injective</a:t>
                </a:r>
                <a:r>
                  <a:rPr lang="en-AU" sz="2000" dirty="0"/>
                  <a:t> (or </a:t>
                </a:r>
                <a:r>
                  <a:rPr lang="en-AU" sz="2000" b="1" dirty="0"/>
                  <a:t>one-to-one</a:t>
                </a:r>
                <a:r>
                  <a:rPr lang="en-AU" sz="2000" dirty="0"/>
                  <a:t>) if </a:t>
                </a:r>
                <a:r>
                  <a:rPr lang="en-AU" sz="2000" b="1" dirty="0"/>
                  <a:t>different inputs always give different outputs. Or </a:t>
                </a:r>
                <a:r>
                  <a:rPr lang="en-AU" sz="2000" dirty="0"/>
                  <a:t>No two elements of the domain map to the </a:t>
                </a:r>
                <a:r>
                  <a:rPr lang="en-AU" sz="2000" b="1" dirty="0"/>
                  <a:t>same</a:t>
                </a:r>
                <a:r>
                  <a:rPr lang="en-AU" sz="2000" dirty="0"/>
                  <a:t> element in the codomain.</a:t>
                </a:r>
              </a:p>
              <a:p>
                <a:pPr marL="0" indent="0">
                  <a:buNone/>
                </a:pPr>
                <a:endParaRPr lang="en-AU" sz="2000" b="1" dirty="0"/>
              </a:p>
              <a:p>
                <a:pPr marL="0" indent="0">
                  <a:buNone/>
                </a:pPr>
                <a:r>
                  <a:rPr lang="en-AU" sz="2000" b="1" dirty="0"/>
                  <a:t>Formal Definition</a:t>
                </a:r>
              </a:p>
              <a:p>
                <a:pPr marL="0" indent="0">
                  <a:buNone/>
                </a:pPr>
                <a:r>
                  <a:rPr lang="en-AU" sz="2000" dirty="0"/>
                  <a:t>A function </a:t>
                </a:r>
                <a14:m>
                  <m:oMath xmlns:m="http://schemas.openxmlformats.org/officeDocument/2006/math">
                    <m:r>
                      <a:rPr lang="en-AU" sz="20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AU" sz="2000">
                        <a:latin typeface="Cambria Math" panose="02040503050406030204" pitchFamily="18" charset="0"/>
                      </a:rPr>
                      <m:t>:</m:t>
                    </m:r>
                    <m:r>
                      <a:rPr lang="en-AU" sz="20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AU" sz="200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AU" sz="2000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AU" sz="2000" dirty="0"/>
                  <a:t>is </a:t>
                </a:r>
                <a:r>
                  <a:rPr lang="en-AU" sz="2000" b="1" dirty="0"/>
                  <a:t>injective</a:t>
                </a:r>
                <a:r>
                  <a:rPr lang="en-AU" sz="2000" dirty="0"/>
                  <a:t> if: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AU" sz="16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ur-PK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ur-PK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ur-PK" sz="16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ur-PK" sz="160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ur-PK" sz="1600">
                        <a:latin typeface="Cambria Math" panose="02040503050406030204" pitchFamily="18" charset="0"/>
                      </a:rPr>
                      <m:t>=</m:t>
                    </m:r>
                    <m:r>
                      <a:rPr lang="ur-PK" sz="16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ur-PK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ur-PK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ur-PK" sz="16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ur-PK" sz="16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ur-PK" sz="1600">
                        <a:latin typeface="Cambria Math" panose="02040503050406030204" pitchFamily="18" charset="0"/>
                      </a:rPr>
                      <m:t>⇒</m:t>
                    </m:r>
                    <m:sSub>
                      <m:sSubPr>
                        <m:ctrlPr>
                          <a:rPr lang="ur-PK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ur-PK" sz="16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ur-PK" sz="160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ur-PK" sz="160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ur-PK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ur-PK" sz="16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ur-PK" sz="160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ur-PK" sz="1600" dirty="0"/>
              </a:p>
              <a:p>
                <a:pPr lvl="1"/>
                <a:r>
                  <a:rPr lang="en-AU" sz="1600" dirty="0"/>
                  <a:t>or equivalently,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ur-PK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ur-PK" sz="16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ur-PK" sz="160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ur-PK" sz="1600">
                        <a:latin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ur-PK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ur-PK" sz="16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ur-PK" sz="160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ur-PK" sz="1600">
                        <a:latin typeface="Cambria Math" panose="02040503050406030204" pitchFamily="18" charset="0"/>
                      </a:rPr>
                      <m:t>⇒</m:t>
                    </m:r>
                    <m:r>
                      <a:rPr lang="ur-PK" sz="16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ur-PK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ur-PK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ur-PK" sz="16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ur-PK" sz="160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ur-PK" sz="1600">
                        <a:latin typeface="Cambria Math" panose="02040503050406030204" pitchFamily="18" charset="0"/>
                      </a:rPr>
                      <m:t>≠</m:t>
                    </m:r>
                    <m:r>
                      <a:rPr lang="ur-PK" sz="16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ur-PK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ur-PK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ur-PK" sz="16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ur-PK" sz="16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AU" sz="16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88B1B2C-29EB-8283-0A38-72CF327DACF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19200"/>
                <a:ext cx="8229600" cy="4906963"/>
              </a:xfrm>
              <a:blipFill>
                <a:blip r:embed="rId2"/>
                <a:stretch>
                  <a:fillRect l="-772" t="-7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E68514-8B12-3F66-A1FB-62339DC26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2F926-B73E-E044-8DC6-197A4AD8439C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0660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481786-027F-04C1-B176-00B3A68B6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/>
              <a:t>Example of Injective Function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6FAB18-899D-EA30-504E-C670CA4A2DE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AU" sz="2000" dirty="0"/>
              </a:p>
              <a:p>
                <a:pPr marL="0" indent="0">
                  <a:buNone/>
                </a:pPr>
                <a:r>
                  <a:rPr lang="en-AU" sz="2000" b="1" dirty="0"/>
                  <a:t>Example of Injective Function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0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ur-PK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ur-PK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ur-PK" sz="20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ur-PK" sz="20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ur-PK" sz="2000">
                          <a:latin typeface="Cambria Math" panose="02040503050406030204" pitchFamily="18" charset="0"/>
                        </a:rPr>
                        <m:t>+5</m:t>
                      </m:r>
                    </m:oMath>
                  </m:oMathPara>
                </a14:m>
                <a:endParaRPr lang="ur-PK" sz="2000" dirty="0"/>
              </a:p>
              <a:p>
                <a:pPr lvl="1"/>
                <a:r>
                  <a:rPr lang="en-AU" sz="1600" dirty="0"/>
                  <a:t>Input 1 → 6</a:t>
                </a:r>
              </a:p>
              <a:p>
                <a:pPr lvl="1"/>
                <a:r>
                  <a:rPr lang="en-AU" sz="1600" dirty="0"/>
                  <a:t>Input 2 → 7</a:t>
                </a:r>
              </a:p>
              <a:p>
                <a:pPr lvl="1"/>
                <a:r>
                  <a:rPr lang="en-AU" sz="1600" dirty="0"/>
                  <a:t>Input 10 → 15</a:t>
                </a:r>
              </a:p>
              <a:p>
                <a:pPr lvl="1"/>
                <a:r>
                  <a:rPr lang="en-AU" sz="1600" dirty="0"/>
                  <a:t>Every input gives a </a:t>
                </a:r>
                <a:r>
                  <a:rPr lang="en-AU" sz="1600" i="1" dirty="0"/>
                  <a:t>unique</a:t>
                </a:r>
                <a:r>
                  <a:rPr lang="en-AU" sz="1600" dirty="0"/>
                  <a:t> output → </a:t>
                </a:r>
                <a:r>
                  <a:rPr lang="en-AU" sz="1600" b="1" dirty="0"/>
                  <a:t>Injective</a:t>
                </a:r>
                <a:r>
                  <a:rPr lang="en-AU" sz="1600" dirty="0"/>
                  <a:t>.</a:t>
                </a:r>
              </a:p>
              <a:p>
                <a:pPr marL="457200" lvl="1" indent="0">
                  <a:buNone/>
                </a:pPr>
                <a:endParaRPr lang="ur-PK" sz="1600" dirty="0"/>
              </a:p>
              <a:p>
                <a:pPr marL="0" indent="0">
                  <a:buNone/>
                </a:pPr>
                <a:r>
                  <a:rPr lang="en-AU" sz="2000" b="1" dirty="0"/>
                  <a:t>Non-Injective Example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0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ur-PK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ur-PK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ur-PK" sz="200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ur-PK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ur-PK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ur-PK" sz="200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ur-PK" sz="2000" dirty="0"/>
              </a:p>
              <a:p>
                <a:pPr marL="0" indent="0">
                  <a:buNone/>
                </a:pPr>
                <a:r>
                  <a:rPr lang="en-AU" sz="2000" dirty="0"/>
                  <a:t>Because: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AU" sz="18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ur-PK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ur-PK" sz="180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ur-PK" sz="1800">
                        <a:latin typeface="Cambria Math" panose="02040503050406030204" pitchFamily="18" charset="0"/>
                      </a:rPr>
                      <m:t>=4, </m:t>
                    </m:r>
                    <m:r>
                      <a:rPr lang="ur-PK" sz="18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ur-PK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ur-PK" sz="1800"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  <m:r>
                      <a:rPr lang="ur-PK" sz="180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endParaRPr lang="ur-PK" sz="1800" dirty="0"/>
              </a:p>
              <a:p>
                <a:pPr lvl="1"/>
                <a:r>
                  <a:rPr lang="en-AU" sz="1800" dirty="0"/>
                  <a:t>Two different inputs give the </a:t>
                </a:r>
                <a:r>
                  <a:rPr lang="en-AU" sz="1800" i="1" dirty="0"/>
                  <a:t>same</a:t>
                </a:r>
                <a:r>
                  <a:rPr lang="en-AU" sz="1800" dirty="0"/>
                  <a:t> output → </a:t>
                </a:r>
                <a:r>
                  <a:rPr lang="en-AU" sz="1800" b="1" dirty="0"/>
                  <a:t>Not injective</a:t>
                </a:r>
                <a:r>
                  <a:rPr lang="en-AU" sz="1800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6FAB18-899D-EA30-504E-C670CA4A2DE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CFC5AE-58F9-DA55-98FD-EF0643FB4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2F926-B73E-E044-8DC6-197A4AD8439C}" type="slidenum">
              <a:rPr lang="en-US" altLang="en-US" smtClean="0"/>
              <a:pPr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2590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B5003-A661-35DE-5B10-20AB8D301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Recursion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585408-E862-7593-636D-F63B5B8DBB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b="1" dirty="0"/>
              <a:t>Recursion</a:t>
            </a:r>
            <a:r>
              <a:rPr lang="en-AU" dirty="0"/>
              <a:t> is a method of defining something </a:t>
            </a:r>
            <a:r>
              <a:rPr lang="en-AU" b="1" dirty="0"/>
              <a:t>in terms of itself</a:t>
            </a:r>
            <a:r>
              <a:rPr lang="en-AU" dirty="0"/>
              <a:t>.</a:t>
            </a:r>
          </a:p>
          <a:p>
            <a:pPr marL="0" indent="0">
              <a:buNone/>
            </a:pPr>
            <a:r>
              <a:rPr lang="en-AU" b="1" dirty="0"/>
              <a:t>In simple words:</a:t>
            </a:r>
          </a:p>
          <a:p>
            <a:pPr lvl="1"/>
            <a:r>
              <a:rPr lang="en-AU" dirty="0"/>
              <a:t>A recursive definition has:</a:t>
            </a:r>
          </a:p>
          <a:p>
            <a:pPr lvl="1"/>
            <a:r>
              <a:rPr lang="en-AU" dirty="0"/>
              <a:t>A </a:t>
            </a:r>
            <a:r>
              <a:rPr lang="en-AU" b="1" dirty="0"/>
              <a:t>base case</a:t>
            </a:r>
            <a:r>
              <a:rPr lang="en-AU" dirty="0"/>
              <a:t> (the simplest form)</a:t>
            </a:r>
          </a:p>
          <a:p>
            <a:pPr lvl="1"/>
            <a:r>
              <a:rPr lang="en-AU" dirty="0"/>
              <a:t>A </a:t>
            </a:r>
            <a:r>
              <a:rPr lang="en-AU" b="1" dirty="0"/>
              <a:t>recursive step</a:t>
            </a:r>
            <a:r>
              <a:rPr lang="en-AU" dirty="0"/>
              <a:t> (the rule that builds new values from previous ones)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80C44D-5D9A-B797-416F-7BEAEE935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2F926-B73E-E044-8DC6-197A4AD8439C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35723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DB5B1-D6A1-70FD-68A2-B3EA983C3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Why Do We Use Recursion?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347B0-6609-63B5-A9F2-26548DD073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sz="2800" dirty="0"/>
              <a:t>Because some problems are easiest to solve by </a:t>
            </a:r>
            <a:r>
              <a:rPr lang="en-AU" sz="2800" b="1" dirty="0"/>
              <a:t>breaking them into smaller versions of the same problem</a:t>
            </a:r>
            <a:r>
              <a:rPr lang="en-AU" sz="2800" dirty="0"/>
              <a:t>.</a:t>
            </a:r>
          </a:p>
          <a:p>
            <a:endParaRPr lang="en-AU" sz="2800" dirty="0"/>
          </a:p>
          <a:p>
            <a:r>
              <a:rPr lang="en-AU" sz="2800" dirty="0"/>
              <a:t>Examples:</a:t>
            </a:r>
          </a:p>
          <a:p>
            <a:pPr lvl="1"/>
            <a:r>
              <a:rPr lang="en-AU" sz="2400" dirty="0"/>
              <a:t>factorial</a:t>
            </a:r>
          </a:p>
          <a:p>
            <a:pPr lvl="1"/>
            <a:r>
              <a:rPr lang="en-AU" sz="2400" dirty="0"/>
              <a:t>Fibonacci series</a:t>
            </a:r>
          </a:p>
          <a:p>
            <a:pPr lvl="1"/>
            <a:r>
              <a:rPr lang="en-AU" sz="2400" dirty="0"/>
              <a:t>tree traversal</a:t>
            </a:r>
          </a:p>
          <a:p>
            <a:pPr lvl="1"/>
            <a:r>
              <a:rPr lang="en-AU" sz="2400" dirty="0"/>
              <a:t>divide &amp; conquer algorithms</a:t>
            </a:r>
          </a:p>
          <a:p>
            <a:pPr lvl="1"/>
            <a:r>
              <a:rPr lang="en-AU" sz="2400" dirty="0"/>
              <a:t>mathematical definitions (sum, power, sequences)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5DD229-2A78-11D7-0AC0-619BC3C4C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2F926-B73E-E044-8DC6-197A4AD8439C}" type="slidenum">
              <a:rPr lang="en-US" altLang="en-US" smtClean="0"/>
              <a:pPr/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47175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65F92-01A0-1619-E23A-FDC3365CBA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Definition of a Function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99C5D07-5A99-C195-B645-2B95006A2D9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17638"/>
                <a:ext cx="8229600" cy="4708525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AU" sz="2400" dirty="0"/>
                  <a:t>A </a:t>
                </a:r>
                <a:r>
                  <a:rPr lang="en-AU" sz="2400" b="1" dirty="0"/>
                  <a:t>function</a:t>
                </a:r>
                <a:r>
                  <a:rPr lang="en-AU" sz="2400" dirty="0"/>
                  <a:t> is a rule or mapping that assigns </a:t>
                </a:r>
                <a:r>
                  <a:rPr lang="en-AU" sz="2400" b="1" dirty="0"/>
                  <a:t>every element</a:t>
                </a:r>
                <a:r>
                  <a:rPr lang="en-AU" sz="2400" dirty="0"/>
                  <a:t> of one set (called the </a:t>
                </a:r>
                <a:r>
                  <a:rPr lang="en-AU" sz="2400" b="1" dirty="0"/>
                  <a:t>domain</a:t>
                </a:r>
                <a:r>
                  <a:rPr lang="en-AU" sz="2400" dirty="0"/>
                  <a:t>) </a:t>
                </a:r>
                <a:r>
                  <a:rPr lang="en-AU" sz="2400" b="1" dirty="0"/>
                  <a:t>exactly one</a:t>
                </a:r>
                <a:r>
                  <a:rPr lang="en-AU" sz="2400" dirty="0"/>
                  <a:t> element of another set (called the </a:t>
                </a:r>
                <a:r>
                  <a:rPr lang="en-AU" sz="2400" b="1" dirty="0"/>
                  <a:t>codomain</a:t>
                </a:r>
                <a:r>
                  <a:rPr lang="en-AU" sz="2400" dirty="0"/>
                  <a:t>).</a:t>
                </a:r>
              </a:p>
              <a:p>
                <a:pPr marL="0" indent="0">
                  <a:buNone/>
                </a:pPr>
                <a:r>
                  <a:rPr lang="en-AU" sz="2400" b="1" dirty="0"/>
                  <a:t>Symbolically: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AU" sz="240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AU" sz="24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AU" sz="240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AU" sz="2400" i="1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AU" sz="2400" dirty="0"/>
              </a:p>
              <a:p>
                <a:pPr marL="0" indent="0">
                  <a:buNone/>
                </a:pPr>
                <a:endParaRPr lang="en-AU" sz="2400" dirty="0"/>
              </a:p>
              <a:p>
                <a:pPr marL="0" indent="0">
                  <a:buNone/>
                </a:pPr>
                <a:r>
                  <a:rPr lang="en-AU" sz="2400" dirty="0"/>
                  <a:t>This reads as: </a:t>
                </a:r>
                <a:r>
                  <a:rPr lang="en-AU" sz="2400" i="1" dirty="0"/>
                  <a:t>“</a:t>
                </a:r>
                <a14:m>
                  <m:oMath xmlns:m="http://schemas.openxmlformats.org/officeDocument/2006/math">
                    <m:r>
                      <a:rPr lang="en-AU" sz="2400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AU" sz="2400" i="1" dirty="0"/>
                  <a:t> is a function from set </a:t>
                </a:r>
                <a14:m>
                  <m:oMath xmlns:m="http://schemas.openxmlformats.org/officeDocument/2006/math">
                    <m:r>
                      <a:rPr lang="en-AU" sz="24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AU" sz="2400" i="1" dirty="0"/>
                  <a:t> to set </a:t>
                </a:r>
                <a14:m>
                  <m:oMath xmlns:m="http://schemas.openxmlformats.org/officeDocument/2006/math">
                    <m:r>
                      <a:rPr lang="en-AU" sz="2400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AU" sz="2400" i="1" dirty="0"/>
                  <a:t>.”</a:t>
                </a:r>
                <a:endParaRPr lang="en-AU" sz="2400" dirty="0"/>
              </a:p>
              <a:p>
                <a:pPr marL="0" indent="0">
                  <a:buNone/>
                </a:pPr>
                <a:r>
                  <a:rPr lang="en-AU" sz="2400" b="1" dirty="0"/>
                  <a:t>Key Points:</a:t>
                </a:r>
              </a:p>
              <a:p>
                <a:pPr lvl="1"/>
                <a:r>
                  <a:rPr lang="en-AU" sz="2000" b="1" dirty="0"/>
                  <a:t>Every element of the domain must have an output.</a:t>
                </a:r>
                <a:endParaRPr lang="en-AU" sz="2000" dirty="0"/>
              </a:p>
              <a:p>
                <a:pPr lvl="1"/>
                <a:r>
                  <a:rPr lang="en-AU" sz="2000" b="1" dirty="0"/>
                  <a:t>No element of the domain can have more than one output.</a:t>
                </a:r>
                <a:br>
                  <a:rPr lang="en-AU" sz="2000" dirty="0"/>
                </a:br>
                <a:r>
                  <a:rPr lang="en-AU" sz="2000" dirty="0"/>
                  <a:t>(But two different inputs </a:t>
                </a:r>
                <a:r>
                  <a:rPr lang="en-AU" sz="2000" i="1" dirty="0"/>
                  <a:t>can</a:t>
                </a:r>
                <a:r>
                  <a:rPr lang="en-AU" sz="2000" dirty="0"/>
                  <a:t> have the same output.)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99C5D07-5A99-C195-B645-2B95006A2D9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17638"/>
                <a:ext cx="8229600" cy="4708525"/>
              </a:xfrm>
              <a:blipFill>
                <a:blip r:embed="rId2"/>
                <a:stretch>
                  <a:fillRect l="-1235" t="-10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F0BE72-9AB1-8DDB-5AE7-F656507F0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2F926-B73E-E044-8DC6-197A4AD8439C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40847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53FD0-29A0-A773-A5C4-95EF7C7F0C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Examples of Recursion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7176E39-3973-4C57-9184-B91188A0C69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39271" y="1295400"/>
                <a:ext cx="8229600" cy="452596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AU" sz="2800" b="1" dirty="0"/>
                  <a:t>Example 1: Factorial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800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AU" sz="2800">
                          <a:latin typeface="Cambria Math" panose="02040503050406030204" pitchFamily="18" charset="0"/>
                        </a:rPr>
                        <m:t>!=</m:t>
                      </m:r>
                      <m:r>
                        <a:rPr lang="en-AU" sz="2800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AU" sz="2800">
                          <a:latin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ur-PK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ur-PK" sz="28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ur-PK" sz="280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ur-PK" sz="2800">
                          <a:latin typeface="Cambria Math" panose="02040503050406030204" pitchFamily="18" charset="0"/>
                        </a:rPr>
                        <m:t>!</m:t>
                      </m:r>
                    </m:oMath>
                  </m:oMathPara>
                </a14:m>
                <a:endParaRPr lang="ur-PK" sz="2800" dirty="0"/>
              </a:p>
              <a:p>
                <a:pPr lvl="1"/>
                <a:r>
                  <a:rPr lang="en-AU" sz="2400" b="1" dirty="0"/>
                  <a:t>Base case:</a:t>
                </a:r>
                <a:endParaRPr lang="en-AU" sz="2400" dirty="0"/>
              </a:p>
              <a:p>
                <a:pPr lvl="2"/>
                <a14:m>
                  <m:oMath xmlns:m="http://schemas.openxmlformats.org/officeDocument/2006/math">
                    <m:r>
                      <a:rPr lang="en-AU" sz="2000">
                        <a:latin typeface="Cambria Math" panose="02040503050406030204" pitchFamily="18" charset="0"/>
                      </a:rPr>
                      <m:t>0!=1</m:t>
                    </m:r>
                  </m:oMath>
                </a14:m>
                <a:endParaRPr lang="en-AU" sz="2000" dirty="0"/>
              </a:p>
              <a:p>
                <a:pPr lvl="1"/>
                <a:r>
                  <a:rPr lang="en-AU" sz="2400" b="1" dirty="0"/>
                  <a:t>Recursive step:</a:t>
                </a:r>
                <a:endParaRPr lang="en-AU" sz="2400" dirty="0"/>
              </a:p>
              <a:p>
                <a:pPr lvl="2"/>
                <a14:m>
                  <m:oMath xmlns:m="http://schemas.openxmlformats.org/officeDocument/2006/math">
                    <m:r>
                      <a:rPr lang="en-AU" sz="20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AU" sz="2000">
                        <a:latin typeface="Cambria Math" panose="02040503050406030204" pitchFamily="18" charset="0"/>
                      </a:rPr>
                      <m:t>!=</m:t>
                    </m:r>
                    <m:r>
                      <a:rPr lang="en-AU" sz="20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AU" sz="2000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ur-PK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ur-PK" sz="20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ur-PK" sz="200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ur-PK" sz="2000">
                        <a:latin typeface="Cambria Math" panose="02040503050406030204" pitchFamily="18" charset="0"/>
                      </a:rPr>
                      <m:t>!</m:t>
                    </m:r>
                  </m:oMath>
                </a14:m>
                <a:endParaRPr lang="en-AU" sz="2000" dirty="0"/>
              </a:p>
              <a:p>
                <a:pPr lvl="2"/>
                <a:endParaRPr lang="en-AU" sz="1800" b="1" dirty="0"/>
              </a:p>
              <a:p>
                <a:pPr marL="0" indent="0">
                  <a:buNone/>
                </a:pPr>
                <a:r>
                  <a:rPr lang="en-AU" sz="2800" b="1" dirty="0"/>
                  <a:t>Example 2: Fibonacci</a:t>
                </a:r>
              </a:p>
              <a:p>
                <a:pPr lvl="1"/>
                <a:r>
                  <a:rPr lang="en-AU" sz="2400" dirty="0"/>
                  <a:t>Base Case: </a:t>
                </a:r>
                <a:endParaRPr lang="en-AU" sz="2400" i="1" dirty="0"/>
              </a:p>
              <a:p>
                <a:pPr lvl="2"/>
                <a14:m>
                  <m:oMath xmlns:m="http://schemas.openxmlformats.org/officeDocument/2006/math">
                    <m:r>
                      <a:rPr lang="en-AU" sz="2000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ur-PK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ur-PK" sz="200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ur-PK" sz="2000">
                        <a:latin typeface="Cambria Math" panose="02040503050406030204" pitchFamily="18" charset="0"/>
                      </a:rPr>
                      <m:t>=0, </m:t>
                    </m:r>
                    <m:r>
                      <a:rPr lang="ur-PK" sz="2000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ur-PK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ur-PK" sz="200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ur-PK" sz="200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ur-PK" sz="2000" dirty="0"/>
              </a:p>
              <a:p>
                <a:pPr lvl="1"/>
                <a:r>
                  <a:rPr lang="en-AU" sz="2400" dirty="0"/>
                  <a:t>Recursive Step 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ur-PK" sz="2000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ur-PK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ur-PK" sz="20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ur-PK" sz="2000">
                        <a:latin typeface="Cambria Math" panose="02040503050406030204" pitchFamily="18" charset="0"/>
                      </a:rPr>
                      <m:t>=</m:t>
                    </m:r>
                    <m:r>
                      <a:rPr lang="ur-PK" sz="2000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ur-PK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ur-PK" sz="20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ur-PK" sz="200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ur-PK" sz="2000">
                        <a:latin typeface="Cambria Math" panose="02040503050406030204" pitchFamily="18" charset="0"/>
                      </a:rPr>
                      <m:t>+</m:t>
                    </m:r>
                    <m:r>
                      <a:rPr lang="ur-PK" sz="2000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ur-PK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ur-PK" sz="20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ur-PK" sz="2000"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</m:oMath>
                </a14:m>
                <a:endParaRPr lang="ur-PK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7176E39-3973-4C57-9184-B91188A0C69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9271" y="1295400"/>
                <a:ext cx="8229600" cy="4525963"/>
              </a:xfrm>
              <a:blipFill>
                <a:blip r:embed="rId2"/>
                <a:stretch>
                  <a:fillRect l="-1541" t="-1681" b="-12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8AEA71-A116-5CEE-DC80-20F01AA8D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2F926-B73E-E044-8DC6-197A4AD8439C}" type="slidenum">
              <a:rPr lang="en-US" altLang="en-US" smtClean="0"/>
              <a:pPr/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2426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688" y="1844722"/>
            <a:ext cx="8448511" cy="18932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/>
              <a:t>Compute the factorial function </a:t>
            </a:r>
            <a:r>
              <a:rPr lang="en-US" sz="1800" i="1" dirty="0"/>
              <a:t>F(n) = n! for an arbitrary nonnegative </a:t>
            </a:r>
            <a:r>
              <a:rPr lang="en-US" sz="1800" dirty="0"/>
              <a:t>integer </a:t>
            </a:r>
            <a:r>
              <a:rPr lang="en-US" sz="1800" i="1" dirty="0"/>
              <a:t>n. Since </a:t>
            </a:r>
          </a:p>
          <a:p>
            <a:pPr lvl="1"/>
            <a:r>
              <a:rPr lang="pt-BR" sz="1500" i="1" dirty="0"/>
              <a:t>n!   = 1 . . . . . (n − 1) . n = (n − 1)! . n  for n ≥ 1</a:t>
            </a:r>
          </a:p>
          <a:p>
            <a:pPr lvl="1"/>
            <a:r>
              <a:rPr lang="en-US" sz="1500" dirty="0"/>
              <a:t>and 0!  = 1 by definition, </a:t>
            </a:r>
          </a:p>
          <a:p>
            <a:pPr lvl="1"/>
            <a:r>
              <a:rPr lang="en-US" sz="1500" dirty="0"/>
              <a:t>we can compute </a:t>
            </a:r>
            <a:r>
              <a:rPr lang="en-US" sz="1500" i="1" dirty="0"/>
              <a:t>F(n) = F(n − 1) . n with the following </a:t>
            </a:r>
            <a:r>
              <a:rPr lang="en-US" sz="1500" dirty="0"/>
              <a:t>recursive algorithm.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C90BD-678B-495C-AC87-66050D917D79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514600" y="3323093"/>
            <a:ext cx="546743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ALGORITHM </a:t>
            </a:r>
            <a:r>
              <a:rPr lang="en-US" sz="2400" b="1" i="1" dirty="0"/>
              <a:t>Fact(n)</a:t>
            </a:r>
          </a:p>
          <a:p>
            <a:r>
              <a:rPr lang="en-US" sz="2400" b="1" dirty="0"/>
              <a:t>{      </a:t>
            </a:r>
          </a:p>
          <a:p>
            <a:r>
              <a:rPr lang="en-US" sz="2400" b="1" dirty="0"/>
              <a:t>	if </a:t>
            </a:r>
            <a:r>
              <a:rPr lang="en-US" sz="2400" b="1" i="1" dirty="0"/>
              <a:t>n = 0 </a:t>
            </a:r>
          </a:p>
          <a:p>
            <a:r>
              <a:rPr lang="en-US" sz="2400" b="1" i="1" dirty="0"/>
              <a:t>		return 1</a:t>
            </a:r>
          </a:p>
          <a:p>
            <a:r>
              <a:rPr lang="pt-BR" sz="2400" b="1" dirty="0"/>
              <a:t>	else </a:t>
            </a:r>
          </a:p>
          <a:p>
            <a:r>
              <a:rPr lang="pt-BR" sz="2400" b="1" dirty="0"/>
              <a:t>		return </a:t>
            </a:r>
            <a:r>
              <a:rPr lang="pt-BR" sz="2400" b="1" i="1" dirty="0"/>
              <a:t>Fact(n − 1) ∗ n</a:t>
            </a:r>
          </a:p>
          <a:p>
            <a:r>
              <a:rPr lang="pt-BR" sz="2400" b="1" i="1" dirty="0"/>
              <a:t>}</a:t>
            </a:r>
            <a:endParaRPr lang="en-US" sz="2400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28650" y="857251"/>
            <a:ext cx="7886700" cy="994172"/>
          </a:xfrm>
        </p:spPr>
        <p:txBody>
          <a:bodyPr/>
          <a:lstStyle/>
          <a:p>
            <a:r>
              <a:rPr lang="en-US" b="1" dirty="0"/>
              <a:t>Recursive Factorial Function</a:t>
            </a:r>
          </a:p>
        </p:txBody>
      </p:sp>
    </p:spTree>
    <p:extLst>
      <p:ext uri="{BB962C8B-B14F-4D97-AF65-F5344CB8AC3E}">
        <p14:creationId xmlns:p14="http://schemas.microsoft.com/office/powerpoint/2010/main" val="15329509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/>
              <a:t>Fibonacci Recursive Function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97248"/>
            <a:ext cx="7886700" cy="3263504"/>
          </a:xfrm>
        </p:spPr>
        <p:txBody>
          <a:bodyPr>
            <a:noAutofit/>
          </a:bodyPr>
          <a:lstStyle/>
          <a:p>
            <a:pPr marL="457200" indent="-457200">
              <a:buNone/>
            </a:pPr>
            <a:r>
              <a:rPr lang="en-US" sz="3000" i="1" dirty="0"/>
              <a:t>Fib(N)</a:t>
            </a:r>
          </a:p>
          <a:p>
            <a:pPr marL="457200" indent="-457200">
              <a:buNone/>
            </a:pPr>
            <a:r>
              <a:rPr lang="en-US" sz="3000" i="1" dirty="0"/>
              <a:t>{	if (N  &lt;= 1)	</a:t>
            </a:r>
          </a:p>
          <a:p>
            <a:pPr marL="457200" indent="-457200">
              <a:buNone/>
            </a:pPr>
            <a:r>
              <a:rPr lang="en-US" sz="3000" i="1" dirty="0"/>
              <a:t>		return  1;</a:t>
            </a:r>
          </a:p>
          <a:p>
            <a:pPr marL="457200" indent="-457200">
              <a:buNone/>
            </a:pPr>
            <a:r>
              <a:rPr lang="en-US" sz="3000" i="1" dirty="0"/>
              <a:t>	else	</a:t>
            </a:r>
          </a:p>
          <a:p>
            <a:pPr marL="457200" indent="-457200">
              <a:buNone/>
            </a:pPr>
            <a:r>
              <a:rPr lang="en-US" sz="3000" i="1" dirty="0"/>
              <a:t>		return Fib(N-1) + Fib(N-2)	</a:t>
            </a:r>
          </a:p>
          <a:p>
            <a:pPr marL="457200" indent="-457200">
              <a:buNone/>
            </a:pPr>
            <a:r>
              <a:rPr lang="en-US" sz="3000" i="1" dirty="0"/>
              <a:t>}</a:t>
            </a:r>
          </a:p>
          <a:p>
            <a:pPr marL="0" indent="0">
              <a:buNone/>
            </a:pP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3969882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B900DA-4DF2-E5CE-7C7C-81B833557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Composition of Functions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3E04CB6-E420-FF85-8D48-4F5CCDCEEC7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AU" b="1" dirty="0"/>
                  <a:t>What is Function Composition?</a:t>
                </a:r>
              </a:p>
              <a:p>
                <a:pPr marL="0" indent="0">
                  <a:buNone/>
                </a:pPr>
                <a:endParaRPr lang="en-AU" b="1" dirty="0"/>
              </a:p>
              <a:p>
                <a:pPr marL="0" indent="0">
                  <a:buNone/>
                </a:pPr>
                <a:r>
                  <a:rPr lang="en-AU" dirty="0"/>
                  <a:t>Composition means </a:t>
                </a:r>
                <a:r>
                  <a:rPr lang="en-AU" b="1" dirty="0"/>
                  <a:t>applying one function to the result of another</a:t>
                </a:r>
                <a:r>
                  <a:rPr lang="en-AU" dirty="0"/>
                  <a:t>.</a:t>
                </a:r>
              </a:p>
              <a:p>
                <a:pPr marL="0" indent="0">
                  <a:buNone/>
                </a:pPr>
                <a:endParaRPr lang="en-AU" dirty="0"/>
              </a:p>
              <a:p>
                <a:pPr lvl="1"/>
                <a:r>
                  <a:rPr lang="en-AU" dirty="0"/>
                  <a:t>If </a:t>
                </a:r>
                <a14:m>
                  <m:oMath xmlns:m="http://schemas.openxmlformats.org/officeDocument/2006/math">
                    <m:r>
                      <a:rPr lang="en-AU" i="1"/>
                      <m:t>𝑓</m:t>
                    </m:r>
                  </m:oMath>
                </a14:m>
                <a:r>
                  <a:rPr lang="en-AU" dirty="0"/>
                  <a:t> and </a:t>
                </a:r>
                <a14:m>
                  <m:oMath xmlns:m="http://schemas.openxmlformats.org/officeDocument/2006/math">
                    <m:r>
                      <a:rPr lang="en-AU" i="1"/>
                      <m:t>𝑔</m:t>
                    </m:r>
                  </m:oMath>
                </a14:m>
                <a:r>
                  <a:rPr lang="en-AU" dirty="0"/>
                  <a:t> are functions, the composition is:</a:t>
                </a: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ctrlPr>
                          <a:rPr lang="ur-PK"/>
                        </m:ctrlPr>
                      </m:dPr>
                      <m:e>
                        <m:r>
                          <a:rPr lang="ur-PK" i="1"/>
                          <m:t>𝑓</m:t>
                        </m:r>
                        <m:r>
                          <a:rPr lang="ur-PK"/>
                          <m:t>∘</m:t>
                        </m:r>
                        <m:r>
                          <a:rPr lang="ur-PK" i="1"/>
                          <m:t>𝑔</m:t>
                        </m:r>
                      </m:e>
                    </m:d>
                    <m:d>
                      <m:dPr>
                        <m:ctrlPr>
                          <a:rPr lang="ur-PK" i="1"/>
                        </m:ctrlPr>
                      </m:dPr>
                      <m:e>
                        <m:r>
                          <a:rPr lang="ur-PK" i="1"/>
                          <m:t>𝑥</m:t>
                        </m:r>
                      </m:e>
                    </m:d>
                    <m:r>
                      <a:rPr lang="ur-PK"/>
                      <m:t>=</m:t>
                    </m:r>
                    <m:r>
                      <a:rPr lang="ur-PK" i="1"/>
                      <m:t>𝑓</m:t>
                    </m:r>
                    <m:d>
                      <m:dPr>
                        <m:ctrlPr>
                          <a:rPr lang="ur-PK" i="1"/>
                        </m:ctrlPr>
                      </m:dPr>
                      <m:e>
                        <m:r>
                          <a:rPr lang="ur-PK" i="1"/>
                          <m:t>𝑔</m:t>
                        </m:r>
                        <m:d>
                          <m:dPr>
                            <m:ctrlPr>
                              <a:rPr lang="ur-PK" i="1"/>
                            </m:ctrlPr>
                          </m:dPr>
                          <m:e>
                            <m:r>
                              <a:rPr lang="ur-PK" i="1"/>
                              <m:t>𝑥</m:t>
                            </m:r>
                          </m:e>
                        </m:d>
                      </m:e>
                    </m:d>
                  </m:oMath>
                </a14:m>
                <a:endParaRPr lang="ur-PK" dirty="0"/>
              </a:p>
              <a:p>
                <a:pPr lvl="1"/>
                <a:r>
                  <a:rPr lang="en-AU" dirty="0"/>
                  <a:t>Read as: “</a:t>
                </a:r>
                <a14:m>
                  <m:oMath xmlns:m="http://schemas.openxmlformats.org/officeDocument/2006/math">
                    <m:r>
                      <a:rPr lang="en-AU" i="1"/>
                      <m:t>𝑓</m:t>
                    </m:r>
                  </m:oMath>
                </a14:m>
                <a:r>
                  <a:rPr lang="en-AU" dirty="0"/>
                  <a:t> composed with </a:t>
                </a:r>
                <a14:m>
                  <m:oMath xmlns:m="http://schemas.openxmlformats.org/officeDocument/2006/math">
                    <m:r>
                      <a:rPr lang="en-AU" i="1"/>
                      <m:t>𝑔</m:t>
                    </m:r>
                  </m:oMath>
                </a14:m>
                <a:r>
                  <a:rPr lang="en-AU" dirty="0"/>
                  <a:t>” or “</a:t>
                </a:r>
                <a14:m>
                  <m:oMath xmlns:m="http://schemas.openxmlformats.org/officeDocument/2006/math">
                    <m:r>
                      <a:rPr lang="en-AU" i="1"/>
                      <m:t>𝑓</m:t>
                    </m:r>
                  </m:oMath>
                </a14:m>
                <a:r>
                  <a:rPr lang="en-AU" dirty="0"/>
                  <a:t> of </a:t>
                </a:r>
                <a14:m>
                  <m:oMath xmlns:m="http://schemas.openxmlformats.org/officeDocument/2006/math">
                    <m:r>
                      <a:rPr lang="en-AU" i="1"/>
                      <m:t>𝑔</m:t>
                    </m:r>
                    <m:d>
                      <m:dPr>
                        <m:ctrlPr>
                          <a:rPr lang="ur-PK" i="1"/>
                        </m:ctrlPr>
                      </m:dPr>
                      <m:e>
                        <m:r>
                          <a:rPr lang="ur-PK" i="1"/>
                          <m:t>𝑥</m:t>
                        </m:r>
                      </m:e>
                    </m:d>
                  </m:oMath>
                </a14:m>
                <a:r>
                  <a:rPr lang="ur-PK" dirty="0"/>
                  <a:t>”.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3E04CB6-E420-FF85-8D48-4F5CCDCEEC7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852" t="-1681" r="-1698" b="-1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0864B5-1382-D9FB-1E1C-E20987D6D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2F926-B73E-E044-8DC6-197A4AD8439C}" type="slidenum">
              <a:rPr lang="en-US" altLang="en-US" smtClean="0"/>
              <a:pPr/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50299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3013F5-1B93-B1CA-AE9F-76019B1B0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How It Works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3154B1-F7CD-791B-A085-6575B572569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AU" sz="2400" b="1" dirty="0"/>
                  <a:t>Step-by-step:</a:t>
                </a:r>
              </a:p>
              <a:p>
                <a:pPr lvl="1"/>
                <a:r>
                  <a:rPr lang="en-AU" sz="2000" b="1" dirty="0"/>
                  <a:t>Start with input </a:t>
                </a:r>
                <a14:m>
                  <m:oMath xmlns:m="http://schemas.openxmlformats.org/officeDocument/2006/math">
                    <m:r>
                      <a:rPr lang="en-AU" sz="2000" i="1"/>
                      <m:t>𝑥</m:t>
                    </m:r>
                  </m:oMath>
                </a14:m>
                <a:endParaRPr lang="en-AU" sz="2000" dirty="0"/>
              </a:p>
              <a:p>
                <a:pPr lvl="1"/>
                <a:r>
                  <a:rPr lang="en-AU" sz="2000" b="1" dirty="0"/>
                  <a:t>Apply </a:t>
                </a:r>
                <a14:m>
                  <m:oMath xmlns:m="http://schemas.openxmlformats.org/officeDocument/2006/math">
                    <m:r>
                      <a:rPr lang="en-AU" sz="2000" i="1"/>
                      <m:t>𝑔</m:t>
                    </m:r>
                  </m:oMath>
                </a14:m>
                <a:r>
                  <a:rPr lang="en-AU" sz="2000" dirty="0"/>
                  <a:t>→ gives </a:t>
                </a:r>
                <a14:m>
                  <m:oMath xmlns:m="http://schemas.openxmlformats.org/officeDocument/2006/math">
                    <m:r>
                      <a:rPr lang="en-AU" sz="2000" i="1"/>
                      <m:t>𝑔</m:t>
                    </m:r>
                    <m:d>
                      <m:dPr>
                        <m:ctrlPr>
                          <a:rPr lang="ur-PK" sz="2000" i="1"/>
                        </m:ctrlPr>
                      </m:dPr>
                      <m:e>
                        <m:r>
                          <a:rPr lang="ur-PK" sz="2000" i="1"/>
                          <m:t>𝑥</m:t>
                        </m:r>
                      </m:e>
                    </m:d>
                  </m:oMath>
                </a14:m>
                <a:endParaRPr lang="ur-PK" sz="2000" dirty="0"/>
              </a:p>
              <a:p>
                <a:pPr lvl="1"/>
                <a:r>
                  <a:rPr lang="en-AU" sz="2000" b="1" dirty="0"/>
                  <a:t>Take that output and apply </a:t>
                </a:r>
                <a14:m>
                  <m:oMath xmlns:m="http://schemas.openxmlformats.org/officeDocument/2006/math">
                    <m:r>
                      <a:rPr lang="en-AU" sz="2000" i="1"/>
                      <m:t>𝑓</m:t>
                    </m:r>
                  </m:oMath>
                </a14:m>
                <a:r>
                  <a:rPr lang="en-AU" sz="2000" dirty="0"/>
                  <a:t>→ gives </a:t>
                </a:r>
                <a14:m>
                  <m:oMath xmlns:m="http://schemas.openxmlformats.org/officeDocument/2006/math">
                    <m:r>
                      <a:rPr lang="en-AU" sz="2000" i="1"/>
                      <m:t>𝑓</m:t>
                    </m:r>
                    <m:d>
                      <m:dPr>
                        <m:ctrlPr>
                          <a:rPr lang="ur-PK" sz="2000" i="1"/>
                        </m:ctrlPr>
                      </m:dPr>
                      <m:e>
                        <m:r>
                          <a:rPr lang="ur-PK" sz="2000" i="1"/>
                          <m:t>𝑔</m:t>
                        </m:r>
                        <m:d>
                          <m:dPr>
                            <m:ctrlPr>
                              <a:rPr lang="ur-PK" sz="2000" i="1"/>
                            </m:ctrlPr>
                          </m:dPr>
                          <m:e>
                            <m:r>
                              <a:rPr lang="ur-PK" sz="2000" i="1"/>
                              <m:t>𝑥</m:t>
                            </m:r>
                          </m:e>
                        </m:d>
                      </m:e>
                    </m:d>
                  </m:oMath>
                </a14:m>
                <a:endParaRPr lang="en-AU" sz="2000" dirty="0"/>
              </a:p>
              <a:p>
                <a:r>
                  <a:rPr lang="en-AU" sz="2400" b="1" dirty="0"/>
                  <a:t>Example.    </a:t>
                </a:r>
                <a:r>
                  <a:rPr lang="en-AU" sz="1800" dirty="0"/>
                  <a:t>Let	</a:t>
                </a:r>
                <a14:m>
                  <m:oMath xmlns:m="http://schemas.openxmlformats.org/officeDocument/2006/math">
                    <m:r>
                      <a:rPr lang="en-AU" sz="1800" i="1"/>
                      <m:t>𝑓</m:t>
                    </m:r>
                    <m:d>
                      <m:dPr>
                        <m:ctrlPr>
                          <a:rPr lang="ur-PK" sz="1800" i="1"/>
                        </m:ctrlPr>
                      </m:dPr>
                      <m:e>
                        <m:r>
                          <a:rPr lang="ur-PK" sz="1800" i="1"/>
                          <m:t>𝑥</m:t>
                        </m:r>
                      </m:e>
                    </m:d>
                    <m:r>
                      <a:rPr lang="ur-PK" sz="1800"/>
                      <m:t>=2</m:t>
                    </m:r>
                    <m:r>
                      <a:rPr lang="ur-PK" sz="1800" i="1"/>
                      <m:t>𝑥</m:t>
                    </m:r>
                    <m:r>
                      <a:rPr lang="ur-PK" sz="1800"/>
                      <m:t>+3</m:t>
                    </m:r>
                    <m:r>
                      <a:rPr lang="en-AU" sz="1800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AU" sz="1800" b="0" i="1" smtClean="0"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en-AU" sz="1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ur-PK" sz="1800" i="1"/>
                      <m:t>𝑔</m:t>
                    </m:r>
                    <m:d>
                      <m:dPr>
                        <m:ctrlPr>
                          <a:rPr lang="ur-PK" sz="1800" i="1"/>
                        </m:ctrlPr>
                      </m:dPr>
                      <m:e>
                        <m:r>
                          <a:rPr lang="ur-PK" sz="1800" i="1"/>
                          <m:t>𝑥</m:t>
                        </m:r>
                      </m:e>
                    </m:d>
                    <m:r>
                      <a:rPr lang="ur-PK" sz="1800"/>
                      <m:t>=</m:t>
                    </m:r>
                    <m:sSup>
                      <m:sSupPr>
                        <m:ctrlPr>
                          <a:rPr lang="ur-PK" sz="1800" i="1"/>
                        </m:ctrlPr>
                      </m:sSupPr>
                      <m:e>
                        <m:r>
                          <a:rPr lang="ur-PK" sz="1800" i="1"/>
                          <m:t>𝑥</m:t>
                        </m:r>
                      </m:e>
                      <m:sup>
                        <m:r>
                          <a:rPr lang="ur-PK" sz="1800"/>
                          <m:t>2</m:t>
                        </m:r>
                      </m:sup>
                    </m:sSup>
                  </m:oMath>
                </a14:m>
                <a:endParaRPr lang="ur-PK" sz="2400" dirty="0"/>
              </a:p>
              <a:p>
                <a:pPr lvl="1"/>
                <a:r>
                  <a:rPr lang="en-AU" sz="2000" dirty="0"/>
                  <a:t>Then: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ur-PK" sz="2000"/>
                          </m:ctrlPr>
                        </m:dPr>
                        <m:e>
                          <m:r>
                            <a:rPr lang="ur-PK" sz="2000" i="1"/>
                            <m:t>𝑓</m:t>
                          </m:r>
                          <m:r>
                            <a:rPr lang="ur-PK" sz="2000"/>
                            <m:t>∘</m:t>
                          </m:r>
                          <m:r>
                            <a:rPr lang="ur-PK" sz="2000" i="1"/>
                            <m:t>𝑔</m:t>
                          </m:r>
                        </m:e>
                      </m:d>
                      <m:d>
                        <m:dPr>
                          <m:ctrlPr>
                            <a:rPr lang="ur-PK" sz="2000" i="1"/>
                          </m:ctrlPr>
                        </m:dPr>
                        <m:e>
                          <m:r>
                            <a:rPr lang="ur-PK" sz="2000" i="1"/>
                            <m:t>𝑥</m:t>
                          </m:r>
                        </m:e>
                      </m:d>
                      <m:r>
                        <a:rPr lang="ur-PK" sz="2000"/>
                        <m:t>=</m:t>
                      </m:r>
                      <m:r>
                        <a:rPr lang="ur-PK" sz="2000" i="1"/>
                        <m:t>𝑓</m:t>
                      </m:r>
                      <m:d>
                        <m:dPr>
                          <m:ctrlPr>
                            <a:rPr lang="ur-PK" sz="2000" i="1"/>
                          </m:ctrlPr>
                        </m:dPr>
                        <m:e>
                          <m:r>
                            <a:rPr lang="ur-PK" sz="2000" i="1"/>
                            <m:t>𝑔</m:t>
                          </m:r>
                          <m:d>
                            <m:dPr>
                              <m:ctrlPr>
                                <a:rPr lang="ur-PK" sz="2000" i="1"/>
                              </m:ctrlPr>
                            </m:dPr>
                            <m:e>
                              <m:r>
                                <a:rPr lang="ur-PK" sz="2000" i="1"/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ur-PK" sz="2000"/>
                        <m:t>=2</m:t>
                      </m:r>
                      <m:sSup>
                        <m:sSupPr>
                          <m:ctrlPr>
                            <a:rPr lang="ur-PK" sz="2000" i="1"/>
                          </m:ctrlPr>
                        </m:sSupPr>
                        <m:e>
                          <m:r>
                            <a:rPr lang="ur-PK" sz="2000" i="1"/>
                            <m:t>𝑥</m:t>
                          </m:r>
                        </m:e>
                        <m:sup>
                          <m:r>
                            <a:rPr lang="ur-PK" sz="2000"/>
                            <m:t>2</m:t>
                          </m:r>
                        </m:sup>
                      </m:sSup>
                      <m:r>
                        <a:rPr lang="ur-PK" sz="2000"/>
                        <m:t>+3</m:t>
                      </m:r>
                    </m:oMath>
                  </m:oMathPara>
                </a14:m>
                <a:endParaRPr lang="ur-PK" sz="2000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ur-PK" sz="2000"/>
                          </m:ctrlPr>
                        </m:dPr>
                        <m:e>
                          <m:r>
                            <a:rPr lang="ur-PK" sz="2000" i="1"/>
                            <m:t>𝑔</m:t>
                          </m:r>
                          <m:r>
                            <a:rPr lang="ur-PK" sz="2000"/>
                            <m:t>∘</m:t>
                          </m:r>
                          <m:r>
                            <a:rPr lang="ur-PK" sz="2000" i="1"/>
                            <m:t>𝑓</m:t>
                          </m:r>
                        </m:e>
                      </m:d>
                      <m:d>
                        <m:dPr>
                          <m:ctrlPr>
                            <a:rPr lang="ur-PK" sz="2000" i="1"/>
                          </m:ctrlPr>
                        </m:dPr>
                        <m:e>
                          <m:r>
                            <a:rPr lang="ur-PK" sz="2000" i="1"/>
                            <m:t>𝑥</m:t>
                          </m:r>
                        </m:e>
                      </m:d>
                      <m:r>
                        <a:rPr lang="ur-PK" sz="2000"/>
                        <m:t>=</m:t>
                      </m:r>
                      <m:r>
                        <a:rPr lang="ur-PK" sz="2000" i="1"/>
                        <m:t>𝑔</m:t>
                      </m:r>
                      <m:d>
                        <m:dPr>
                          <m:ctrlPr>
                            <a:rPr lang="ur-PK" sz="2000" i="1"/>
                          </m:ctrlPr>
                        </m:dPr>
                        <m:e>
                          <m:r>
                            <a:rPr lang="ur-PK" sz="2000" i="1"/>
                            <m:t>𝑓</m:t>
                          </m:r>
                          <m:d>
                            <m:dPr>
                              <m:ctrlPr>
                                <a:rPr lang="ur-PK" sz="2000" i="1"/>
                              </m:ctrlPr>
                            </m:dPr>
                            <m:e>
                              <m:r>
                                <a:rPr lang="ur-PK" sz="2000" i="1"/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ur-PK" sz="2000"/>
                        <m:t>=</m:t>
                      </m:r>
                      <m:r>
                        <a:rPr lang="en-AU" sz="200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ur-PK" sz="200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ur-PK" sz="20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ur-PK" sz="2000">
                          <a:latin typeface="Cambria Math" panose="02040503050406030204" pitchFamily="18" charset="0"/>
                        </a:rPr>
                        <m:t>+3</m:t>
                      </m:r>
                      <m:sSup>
                        <m:sSupPr>
                          <m:ctrlPr>
                            <a:rPr lang="ur-PK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"/>
                              <m:endChr m:val=""/>
                              <m:ctrlPr>
                                <a:rPr lang="ur-PK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ur-PK" sz="200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  <m:sup>
                          <m:r>
                            <a:rPr lang="ur-PK" sz="200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ur-PK" sz="2000" dirty="0"/>
              </a:p>
              <a:p>
                <a:pPr marL="0" indent="0">
                  <a:buNone/>
                </a:pPr>
                <a:r>
                  <a:rPr lang="en-AU" sz="2400" b="1" dirty="0"/>
                  <a:t>Important:</a:t>
                </a:r>
                <a:endParaRPr lang="en-AU" sz="2400" dirty="0"/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ur-PK" sz="2400"/>
                        </m:ctrlPr>
                      </m:dPr>
                      <m:e>
                        <m:r>
                          <a:rPr lang="ur-PK" sz="2400" i="1"/>
                          <m:t>𝑓</m:t>
                        </m:r>
                        <m:r>
                          <a:rPr lang="ur-PK" sz="2400"/>
                          <m:t>∘</m:t>
                        </m:r>
                        <m:r>
                          <a:rPr lang="ur-PK" sz="2400" i="1"/>
                          <m:t>𝑔</m:t>
                        </m:r>
                      </m:e>
                    </m:d>
                    <m:d>
                      <m:dPr>
                        <m:ctrlPr>
                          <a:rPr lang="ur-PK" sz="2400" i="1"/>
                        </m:ctrlPr>
                      </m:dPr>
                      <m:e>
                        <m:r>
                          <a:rPr lang="ur-PK" sz="2400" i="1"/>
                          <m:t>𝑥</m:t>
                        </m:r>
                      </m:e>
                    </m:d>
                    <m:r>
                      <a:rPr lang="ur-PK" sz="2400"/>
                      <m:t>≠</m:t>
                    </m:r>
                    <m:d>
                      <m:dPr>
                        <m:ctrlPr>
                          <a:rPr lang="ur-PK" sz="2400" i="1"/>
                        </m:ctrlPr>
                      </m:dPr>
                      <m:e>
                        <m:r>
                          <a:rPr lang="ur-PK" sz="2400" i="1"/>
                          <m:t>𝑔</m:t>
                        </m:r>
                        <m:r>
                          <a:rPr lang="ur-PK" sz="2400"/>
                          <m:t>∘</m:t>
                        </m:r>
                        <m:r>
                          <a:rPr lang="ur-PK" sz="2400" i="1"/>
                          <m:t>𝑓</m:t>
                        </m:r>
                      </m:e>
                    </m:d>
                    <m:d>
                      <m:dPr>
                        <m:ctrlPr>
                          <a:rPr lang="ur-PK" sz="2400" i="1"/>
                        </m:ctrlPr>
                      </m:dPr>
                      <m:e>
                        <m:r>
                          <a:rPr lang="ur-PK" sz="2400" i="1"/>
                          <m:t>𝑥</m:t>
                        </m:r>
                      </m:e>
                    </m:d>
                  </m:oMath>
                </a14:m>
                <a:endParaRPr lang="ur-PK" sz="2400" dirty="0"/>
              </a:p>
              <a:p>
                <a:r>
                  <a:rPr lang="en-AU" sz="2400" dirty="0"/>
                  <a:t>Composition is </a:t>
                </a:r>
                <a:r>
                  <a:rPr lang="en-AU" sz="2400" b="1" dirty="0"/>
                  <a:t>NOT commutative</a:t>
                </a:r>
                <a:r>
                  <a:rPr lang="en-AU" sz="2400" dirty="0"/>
                  <a:t>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3154B1-F7CD-791B-A085-6575B572569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35" t="-1401" b="-8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91E1E6-E621-89D3-D9C2-690E6267E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2F926-B73E-E044-8DC6-197A4AD8439C}" type="slidenum">
              <a:rPr lang="en-US" altLang="en-US" smtClean="0"/>
              <a:pPr/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40108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15C6E2-DF9F-DD77-499D-ADBCDC9A1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Properties of Composition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29DDB3E-CD94-151A-F821-6251CF8FD85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AU" b="1" dirty="0"/>
                  <a:t>✔ Associative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AU" i="1"/>
                      <m:t>𝑓</m:t>
                    </m:r>
                    <m:r>
                      <a:rPr lang="en-AU"/>
                      <m:t>∘</m:t>
                    </m:r>
                    <m:d>
                      <m:dPr>
                        <m:ctrlPr>
                          <a:rPr lang="ur-PK" i="1"/>
                        </m:ctrlPr>
                      </m:dPr>
                      <m:e>
                        <m:r>
                          <a:rPr lang="ur-PK" i="1"/>
                          <m:t>𝑔</m:t>
                        </m:r>
                        <m:r>
                          <a:rPr lang="ur-PK"/>
                          <m:t>∘</m:t>
                        </m:r>
                        <m:r>
                          <a:rPr lang="ur-PK" i="1"/>
                          <m:t>h</m:t>
                        </m:r>
                      </m:e>
                    </m:d>
                    <m:r>
                      <a:rPr lang="ur-PK"/>
                      <m:t>=</m:t>
                    </m:r>
                    <m:d>
                      <m:dPr>
                        <m:ctrlPr>
                          <a:rPr lang="ur-PK" i="1"/>
                        </m:ctrlPr>
                      </m:dPr>
                      <m:e>
                        <m:r>
                          <a:rPr lang="ur-PK" i="1"/>
                          <m:t>𝑓</m:t>
                        </m:r>
                        <m:r>
                          <a:rPr lang="ur-PK"/>
                          <m:t>∘</m:t>
                        </m:r>
                        <m:r>
                          <a:rPr lang="ur-PK" i="1"/>
                          <m:t>𝑔</m:t>
                        </m:r>
                      </m:e>
                    </m:d>
                    <m:r>
                      <a:rPr lang="ur-PK"/>
                      <m:t>∘</m:t>
                    </m:r>
                    <m:r>
                      <a:rPr lang="ur-PK" i="1"/>
                      <m:t>h</m:t>
                    </m:r>
                  </m:oMath>
                </a14:m>
                <a:endParaRPr lang="ur-PK" dirty="0"/>
              </a:p>
              <a:p>
                <a:r>
                  <a:rPr lang="ur-PK" b="1" dirty="0"/>
                  <a:t>✔ </a:t>
                </a:r>
                <a:r>
                  <a:rPr lang="en-AU" b="1" dirty="0"/>
                  <a:t>Domain Restrictions</a:t>
                </a:r>
              </a:p>
              <a:p>
                <a:pPr lvl="1"/>
                <a:r>
                  <a:rPr lang="en-AU" dirty="0"/>
                  <a:t>Composition only works when:</a:t>
                </a:r>
              </a:p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AU" b="0"/>
                      <m:t>Range</m:t>
                    </m:r>
                    <m:r>
                      <m:rPr>
                        <m:nor/>
                      </m:rPr>
                      <a:rPr lang="en-AU" b="0" i="1"/>
                      <m:t> </m:t>
                    </m:r>
                    <m:r>
                      <m:rPr>
                        <m:nor/>
                      </m:rPr>
                      <a:rPr lang="en-AU" b="0" i="1"/>
                      <m:t>of</m:t>
                    </m:r>
                    <m:r>
                      <m:rPr>
                        <m:nor/>
                      </m:rPr>
                      <a:rPr lang="en-AU" b="0" i="1"/>
                      <m:t> </m:t>
                    </m:r>
                    <m:r>
                      <a:rPr lang="en-AU" b="0" i="1"/>
                      <m:t>𝑔</m:t>
                    </m:r>
                    <m:r>
                      <a:rPr lang="en-AU"/>
                      <m:t>⊆</m:t>
                    </m:r>
                    <m:r>
                      <m:rPr>
                        <m:nor/>
                      </m:rPr>
                      <a:rPr lang="en-AU" i="1"/>
                      <m:t>Domain</m:t>
                    </m:r>
                    <m:r>
                      <m:rPr>
                        <m:nor/>
                      </m:rPr>
                      <a:rPr lang="en-AU" i="1"/>
                      <m:t> </m:t>
                    </m:r>
                    <m:r>
                      <m:rPr>
                        <m:nor/>
                      </m:rPr>
                      <a:rPr lang="en-AU" i="1"/>
                      <m:t>of</m:t>
                    </m:r>
                    <m:r>
                      <m:rPr>
                        <m:nor/>
                      </m:rPr>
                      <a:rPr lang="en-AU" i="1"/>
                      <m:t> </m:t>
                    </m:r>
                    <m:r>
                      <a:rPr lang="en-AU" i="1"/>
                      <m:t>𝑓</m:t>
                    </m:r>
                  </m:oMath>
                </a14:m>
                <a:endParaRPr lang="en-AU" b="0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29DDB3E-CD94-151A-F821-6251CF8FD85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852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74D119-0FAA-BBB2-D491-D4F7A1599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2F926-B73E-E044-8DC6-197A4AD8439C}" type="slidenum">
              <a:rPr lang="en-US" altLang="en-US" smtClean="0"/>
              <a:pPr/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67601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50853E-C57D-423A-D39D-7D9A0CA3B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/>
              <a:t>Why Composition Matters?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A8C9E9-D574-496F-AFDD-BE7A15FCE7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/>
              <a:t>Composition is used to model </a:t>
            </a:r>
            <a:r>
              <a:rPr lang="en-AU" b="1" dirty="0"/>
              <a:t>multi-step processes</a:t>
            </a:r>
            <a:r>
              <a:rPr lang="en-AU" dirty="0"/>
              <a:t>:</a:t>
            </a:r>
          </a:p>
          <a:p>
            <a:r>
              <a:rPr lang="en-AU" dirty="0"/>
              <a:t>Data processing pipelines</a:t>
            </a:r>
          </a:p>
          <a:p>
            <a:r>
              <a:rPr lang="en-AU" dirty="0"/>
              <a:t>Machine Learning transformations</a:t>
            </a:r>
          </a:p>
          <a:p>
            <a:r>
              <a:rPr lang="en-AU" dirty="0"/>
              <a:t>Cryptographic functions</a:t>
            </a:r>
          </a:p>
          <a:p>
            <a:r>
              <a:rPr lang="en-AU" dirty="0"/>
              <a:t>Nested formulas</a:t>
            </a:r>
          </a:p>
          <a:p>
            <a:r>
              <a:rPr lang="en-AU" dirty="0"/>
              <a:t>Function iteration (e.g., Newton’s Method)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7C60B1-317B-7A9B-F95C-E99F12B35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2F926-B73E-E044-8DC6-197A4AD8439C}" type="slidenum">
              <a:rPr lang="en-US" altLang="en-US" smtClean="0"/>
              <a:pPr/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84053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D9123-FBDF-0E27-B0E5-E6519E31A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Practice Question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E32EF49-6086-5C8B-7645-9D4C8197712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AU" dirty="0"/>
                  <a:t>If	</a:t>
                </a:r>
                <a14:m>
                  <m:oMath xmlns:m="http://schemas.openxmlformats.org/officeDocument/2006/math">
                    <m:r>
                      <a:rPr lang="en-AU" i="1"/>
                      <m:t>𝑓</m:t>
                    </m:r>
                    <m:d>
                      <m:dPr>
                        <m:ctrlPr>
                          <a:rPr lang="ur-PK" i="1"/>
                        </m:ctrlPr>
                      </m:dPr>
                      <m:e>
                        <m:r>
                          <a:rPr lang="ur-PK" i="1"/>
                          <m:t>𝑥</m:t>
                        </m:r>
                      </m:e>
                    </m:d>
                    <m:r>
                      <a:rPr lang="ur-PK"/>
                      <m:t>=</m:t>
                    </m:r>
                    <m:rad>
                      <m:radPr>
                        <m:degHide m:val="on"/>
                        <m:ctrlPr>
                          <a:rPr lang="ur-PK" i="1"/>
                        </m:ctrlPr>
                      </m:radPr>
                      <m:deg/>
                      <m:e>
                        <m:r>
                          <a:rPr lang="ur-PK" i="1"/>
                          <m:t>𝑥</m:t>
                        </m:r>
                        <m:r>
                          <a:rPr lang="ur-PK"/>
                          <m:t>+4</m:t>
                        </m:r>
                      </m:e>
                    </m:rad>
                  </m:oMath>
                </a14:m>
                <a:r>
                  <a:rPr lang="ur-PK" dirty="0"/>
                  <a:t>,</a:t>
                </a:r>
                <a14:m>
                  <m:oMath xmlns:m="http://schemas.openxmlformats.org/officeDocument/2006/math">
                    <m:r>
                      <a:rPr lang="en-AU" b="0" i="0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endParaRPr lang="en-AU" b="0" i="0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AU" dirty="0"/>
                  <a:t>And </a:t>
                </a:r>
                <a14:m>
                  <m:oMath xmlns:m="http://schemas.openxmlformats.org/officeDocument/2006/math">
                    <m:r>
                      <a:rPr lang="ur-PK" i="1"/>
                      <m:t>𝑔</m:t>
                    </m:r>
                    <m:d>
                      <m:dPr>
                        <m:ctrlPr>
                          <a:rPr lang="ur-PK" i="1"/>
                        </m:ctrlPr>
                      </m:dPr>
                      <m:e>
                        <m:r>
                          <a:rPr lang="ur-PK" i="1"/>
                          <m:t>𝑥</m:t>
                        </m:r>
                      </m:e>
                    </m:d>
                    <m:r>
                      <a:rPr lang="ur-PK"/>
                      <m:t>=3</m:t>
                    </m:r>
                    <m:r>
                      <a:rPr lang="ur-PK" i="1"/>
                      <m:t>𝑥</m:t>
                    </m:r>
                    <m:r>
                      <a:rPr lang="ur-PK"/>
                      <m:t>−1</m:t>
                    </m:r>
                  </m:oMath>
                </a14:m>
                <a:endParaRPr lang="ur-PK" dirty="0"/>
              </a:p>
              <a:p>
                <a:pPr marL="0" indent="0">
                  <a:buNone/>
                </a:pPr>
                <a:endParaRPr lang="en-AU" dirty="0"/>
              </a:p>
              <a:p>
                <a:pPr marL="0" indent="0">
                  <a:buNone/>
                </a:pPr>
                <a:r>
                  <a:rPr lang="en-AU" dirty="0">
                    <a:solidFill>
                      <a:srgbClr val="FF0000"/>
                    </a:solidFill>
                  </a:rPr>
                  <a:t>Find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ur-PK">
                            <a:solidFill>
                              <a:srgbClr val="FF0000"/>
                            </a:solidFill>
                          </a:rPr>
                        </m:ctrlPr>
                      </m:dPr>
                      <m:e>
                        <m:r>
                          <a:rPr lang="ur-PK" i="1">
                            <a:solidFill>
                              <a:srgbClr val="FF0000"/>
                            </a:solidFill>
                          </a:rPr>
                          <m:t>𝑓</m:t>
                        </m:r>
                        <m:r>
                          <a:rPr lang="ur-PK">
                            <a:solidFill>
                              <a:srgbClr val="FF0000"/>
                            </a:solidFill>
                          </a:rPr>
                          <m:t>∘</m:t>
                        </m:r>
                        <m:r>
                          <a:rPr lang="ur-PK" i="1">
                            <a:solidFill>
                              <a:srgbClr val="FF0000"/>
                            </a:solidFill>
                          </a:rPr>
                          <m:t>𝑔</m:t>
                        </m:r>
                      </m:e>
                    </m:d>
                    <m:d>
                      <m:dPr>
                        <m:ctrlPr>
                          <a:rPr lang="ur-PK" i="1">
                            <a:solidFill>
                              <a:srgbClr val="FF0000"/>
                            </a:solidFill>
                          </a:rPr>
                        </m:ctrlPr>
                      </m:dPr>
                      <m:e>
                        <m:r>
                          <a:rPr lang="ur-PK">
                            <a:solidFill>
                              <a:srgbClr val="FF0000"/>
                            </a:solidFill>
                          </a:rPr>
                          <m:t>2</m:t>
                        </m:r>
                      </m:e>
                    </m:d>
                  </m:oMath>
                </a14:m>
                <a:endParaRPr lang="ur-PK" dirty="0"/>
              </a:p>
              <a:p>
                <a:pPr marL="0" indent="0">
                  <a:buNone/>
                </a:pPr>
                <a:r>
                  <a:rPr lang="en-AU" b="1" dirty="0"/>
                  <a:t>Solution:</a:t>
                </a:r>
                <a:endParaRPr lang="en-AU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i="1"/>
                        <m:t>𝑔</m:t>
                      </m:r>
                      <m:d>
                        <m:dPr>
                          <m:ctrlPr>
                            <a:rPr lang="ur-PK" i="1"/>
                          </m:ctrlPr>
                        </m:dPr>
                        <m:e>
                          <m:r>
                            <a:rPr lang="ur-PK"/>
                            <m:t>2</m:t>
                          </m:r>
                        </m:e>
                      </m:d>
                      <m:r>
                        <a:rPr lang="ur-PK"/>
                        <m:t>=3</m:t>
                      </m:r>
                      <m:d>
                        <m:dPr>
                          <m:ctrlPr>
                            <a:rPr lang="ur-PK" i="1"/>
                          </m:ctrlPr>
                        </m:dPr>
                        <m:e>
                          <m:r>
                            <a:rPr lang="ur-PK"/>
                            <m:t>2</m:t>
                          </m:r>
                        </m:e>
                      </m:d>
                      <m:r>
                        <a:rPr lang="ur-PK"/>
                        <m:t>−1=5</m:t>
                      </m:r>
                    </m:oMath>
                  </m:oMathPara>
                </a14:m>
                <a:endParaRPr lang="ur-PK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r-PK" i="1"/>
                        <m:t>𝑓</m:t>
                      </m:r>
                      <m:d>
                        <m:dPr>
                          <m:ctrlPr>
                            <a:rPr lang="ur-PK" i="1"/>
                          </m:ctrlPr>
                        </m:dPr>
                        <m:e>
                          <m:r>
                            <a:rPr lang="ur-PK"/>
                            <m:t>5</m:t>
                          </m:r>
                        </m:e>
                      </m:d>
                      <m:r>
                        <a:rPr lang="ur-PK"/>
                        <m:t>=</m:t>
                      </m:r>
                      <m:rad>
                        <m:radPr>
                          <m:degHide m:val="on"/>
                          <m:ctrlPr>
                            <a:rPr lang="ur-PK" i="1"/>
                          </m:ctrlPr>
                        </m:radPr>
                        <m:deg/>
                        <m:e>
                          <m:r>
                            <a:rPr lang="ur-PK"/>
                            <m:t>5+4</m:t>
                          </m:r>
                        </m:e>
                      </m:rad>
                      <m:r>
                        <a:rPr lang="ur-PK"/>
                        <m:t>=</m:t>
                      </m:r>
                      <m:rad>
                        <m:radPr>
                          <m:degHide m:val="on"/>
                          <m:ctrlPr>
                            <a:rPr lang="ur-PK" i="1"/>
                          </m:ctrlPr>
                        </m:radPr>
                        <m:deg/>
                        <m:e>
                          <m:r>
                            <a:rPr lang="ur-PK"/>
                            <m:t>9</m:t>
                          </m:r>
                        </m:e>
                      </m:rad>
                      <m:r>
                        <a:rPr lang="ur-PK"/>
                        <m:t>=3</m:t>
                      </m:r>
                    </m:oMath>
                  </m:oMathPara>
                </a14:m>
                <a:endParaRPr lang="ur-PK" dirty="0"/>
              </a:p>
              <a:p>
                <a:pPr marL="457200" lvl="1" indent="0">
                  <a:buNone/>
                </a:pPr>
                <a:r>
                  <a:rPr lang="en-AU" dirty="0"/>
                  <a:t>Answer: </a:t>
                </a:r>
                <a:r>
                  <a:rPr lang="en-AU" b="1" dirty="0"/>
                  <a:t>3</a:t>
                </a:r>
                <a:endParaRPr lang="en-AU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E32EF49-6086-5C8B-7645-9D4C8197712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852" t="-1401" b="-5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8101CE-9A87-684A-875F-CF44A2C86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2F926-B73E-E044-8DC6-197A4AD8439C}" type="slidenum">
              <a:rPr lang="en-US" altLang="en-US" smtClean="0"/>
              <a:pPr/>
              <a:t>27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7779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8B68C-5159-F02B-B3A0-25E211F73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Inverse Functions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F286FA9-D71F-7E72-1F88-5202D276385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AU" dirty="0"/>
                  <a:t>An </a:t>
                </a:r>
                <a:r>
                  <a:rPr lang="en-AU" b="1" dirty="0"/>
                  <a:t>inverse function</a:t>
                </a:r>
                <a:r>
                  <a:rPr lang="en-AU" dirty="0"/>
                  <a:t> reverses the action of a function.</a:t>
                </a:r>
                <a:br>
                  <a:rPr lang="en-AU" dirty="0"/>
                </a:br>
                <a:r>
                  <a:rPr lang="en-AU" dirty="0"/>
                  <a:t>	If </a:t>
                </a:r>
                <a14:m>
                  <m:oMath xmlns:m="http://schemas.openxmlformats.org/officeDocument/2006/math">
                    <m:r>
                      <a:rPr lang="en-AU" i="1"/>
                      <m:t>𝑓</m:t>
                    </m:r>
                  </m:oMath>
                </a14:m>
                <a:r>
                  <a:rPr lang="en-AU" dirty="0"/>
                  <a:t> maps </a:t>
                </a:r>
                <a14:m>
                  <m:oMath xmlns:m="http://schemas.openxmlformats.org/officeDocument/2006/math">
                    <m:r>
                      <a:rPr lang="en-AU" i="1"/>
                      <m:t>𝑥</m:t>
                    </m:r>
                    <m:r>
                      <a:rPr lang="en-AU"/>
                      <m:t>→</m:t>
                    </m:r>
                    <m:r>
                      <a:rPr lang="en-AU" i="1"/>
                      <m:t>𝑦</m:t>
                    </m:r>
                  </m:oMath>
                </a14:m>
                <a:r>
                  <a:rPr lang="en-AU" dirty="0"/>
                  <a:t>,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ur-PK"/>
                        </m:ctrlPr>
                      </m:sSupPr>
                      <m:e>
                        <m:r>
                          <a:rPr lang="ur-PK" i="1"/>
                          <m:t>𝑓</m:t>
                        </m:r>
                      </m:e>
                      <m:sup>
                        <m:r>
                          <a:rPr lang="ur-PK"/>
                          <m:t>−1</m:t>
                        </m:r>
                      </m:sup>
                    </m:sSup>
                  </m:oMath>
                </a14:m>
                <a:r>
                  <a:rPr lang="en-AU" dirty="0"/>
                  <a:t>maps </a:t>
                </a:r>
                <a14:m>
                  <m:oMath xmlns:m="http://schemas.openxmlformats.org/officeDocument/2006/math">
                    <m:r>
                      <a:rPr lang="en-AU" i="1"/>
                      <m:t>𝑦</m:t>
                    </m:r>
                    <m:r>
                      <a:rPr lang="en-AU"/>
                      <m:t>→</m:t>
                    </m:r>
                    <m:r>
                      <a:rPr lang="en-AU" i="1"/>
                      <m:t>𝑥</m:t>
                    </m:r>
                  </m:oMath>
                </a14:m>
                <a:r>
                  <a:rPr lang="en-AU" dirty="0"/>
                  <a:t>.</a:t>
                </a:r>
              </a:p>
              <a:p>
                <a:pPr marL="0" indent="0">
                  <a:buNone/>
                </a:pPr>
                <a:endParaRPr lang="en-AU" i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i="1"/>
                        <m:t>𝑓</m:t>
                      </m:r>
                      <m:d>
                        <m:dPr>
                          <m:ctrlPr>
                            <a:rPr lang="ur-PK" i="1"/>
                          </m:ctrlPr>
                        </m:dPr>
                        <m:e>
                          <m:sSup>
                            <m:sSupPr>
                              <m:ctrlPr>
                                <a:rPr lang="ur-PK" i="1"/>
                              </m:ctrlPr>
                            </m:sSupPr>
                            <m:e>
                              <m:r>
                                <a:rPr lang="ur-PK" i="1"/>
                                <m:t>𝑓</m:t>
                              </m:r>
                            </m:e>
                            <m:sup>
                              <m:r>
                                <a:rPr lang="ur-PK"/>
                                <m:t>−1</m:t>
                              </m:r>
                            </m:sup>
                          </m:sSup>
                          <m:d>
                            <m:dPr>
                              <m:ctrlPr>
                                <a:rPr lang="ur-PK" i="1"/>
                              </m:ctrlPr>
                            </m:dPr>
                            <m:e>
                              <m:r>
                                <a:rPr lang="ur-PK" i="1"/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ur-PK"/>
                        <m:t>=</m:t>
                      </m:r>
                      <m:r>
                        <a:rPr lang="ur-PK" i="1"/>
                        <m:t>𝑥</m:t>
                      </m:r>
                      <m:r>
                        <a:rPr lang="ur-PK"/>
                        <m:t> </m:t>
                      </m:r>
                      <m:r>
                        <m:rPr>
                          <m:nor/>
                        </m:rPr>
                        <a:rPr lang="en-AU" i="1"/>
                        <m:t>and</m:t>
                      </m:r>
                      <m:r>
                        <a:rPr lang="en-AU"/>
                        <m:t> </m:t>
                      </m:r>
                      <m:sSup>
                        <m:sSupPr>
                          <m:ctrlPr>
                            <a:rPr lang="ur-PK" i="1"/>
                          </m:ctrlPr>
                        </m:sSupPr>
                        <m:e>
                          <m:r>
                            <a:rPr lang="ur-PK" i="1"/>
                            <m:t>𝑓</m:t>
                          </m:r>
                        </m:e>
                        <m:sup>
                          <m:r>
                            <a:rPr lang="ur-PK"/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ur-PK" i="1"/>
                          </m:ctrlPr>
                        </m:dPr>
                        <m:e>
                          <m:r>
                            <a:rPr lang="ur-PK" i="1"/>
                            <m:t>𝑓</m:t>
                          </m:r>
                          <m:d>
                            <m:dPr>
                              <m:ctrlPr>
                                <a:rPr lang="ur-PK" i="1"/>
                              </m:ctrlPr>
                            </m:dPr>
                            <m:e>
                              <m:r>
                                <a:rPr lang="ur-PK" i="1"/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ur-PK"/>
                        <m:t>=</m:t>
                      </m:r>
                      <m:r>
                        <a:rPr lang="ur-PK" i="1"/>
                        <m:t>𝑥</m:t>
                      </m:r>
                    </m:oMath>
                  </m:oMathPara>
                </a14:m>
                <a:endParaRPr lang="ur-PK" b="0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F286FA9-D71F-7E72-1F88-5202D276385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852" t="-1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35297C-0E73-5E99-0C05-6F64ED562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2F926-B73E-E044-8DC6-197A4AD8439C}" type="slidenum">
              <a:rPr lang="en-US" altLang="en-US" smtClean="0"/>
              <a:pPr/>
              <a:t>28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36785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C9689-AF16-90DD-0009-B93EE2011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How to Find the Inverse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7096834-C78F-93E3-B79C-1D67EA70FF3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AU" sz="2000" dirty="0"/>
                  <a:t>For a function </a:t>
                </a:r>
                <a14:m>
                  <m:oMath xmlns:m="http://schemas.openxmlformats.org/officeDocument/2006/math">
                    <m:r>
                      <a:rPr lang="en-AU" sz="2000" i="1"/>
                      <m:t>𝑦</m:t>
                    </m:r>
                    <m:r>
                      <a:rPr lang="en-AU" sz="2000"/>
                      <m:t>=</m:t>
                    </m:r>
                    <m:r>
                      <a:rPr lang="en-AU" sz="2000" i="1"/>
                      <m:t>𝑓</m:t>
                    </m:r>
                    <m:d>
                      <m:dPr>
                        <m:ctrlPr>
                          <a:rPr lang="ur-PK" sz="2000" i="1"/>
                        </m:ctrlPr>
                      </m:dPr>
                      <m:e>
                        <m:r>
                          <a:rPr lang="ur-PK" sz="2000" i="1"/>
                          <m:t>𝑥</m:t>
                        </m:r>
                      </m:e>
                    </m:d>
                  </m:oMath>
                </a14:m>
                <a:r>
                  <a:rPr lang="ur-PK" sz="2000" dirty="0"/>
                  <a:t>:</a:t>
                </a:r>
              </a:p>
              <a:p>
                <a:pPr lvl="1"/>
                <a:r>
                  <a:rPr lang="en-AU" sz="1800" b="1" dirty="0"/>
                  <a:t>Step 1: Replace </a:t>
                </a:r>
                <a14:m>
                  <m:oMath xmlns:m="http://schemas.openxmlformats.org/officeDocument/2006/math">
                    <m:r>
                      <a:rPr lang="en-AU" sz="1800" i="1"/>
                      <m:t>𝑓</m:t>
                    </m:r>
                    <m:d>
                      <m:dPr>
                        <m:ctrlPr>
                          <a:rPr lang="ur-PK" sz="1800" i="1"/>
                        </m:ctrlPr>
                      </m:dPr>
                      <m:e>
                        <m:r>
                          <a:rPr lang="ur-PK" sz="1800" i="1"/>
                          <m:t>𝑥</m:t>
                        </m:r>
                      </m:e>
                    </m:d>
                  </m:oMath>
                </a14:m>
                <a:r>
                  <a:rPr lang="en-AU" sz="1800" b="1" dirty="0"/>
                  <a:t>with </a:t>
                </a:r>
                <a14:m>
                  <m:oMath xmlns:m="http://schemas.openxmlformats.org/officeDocument/2006/math">
                    <m:r>
                      <a:rPr lang="en-AU" sz="1800" i="1"/>
                      <m:t>𝑦</m:t>
                    </m:r>
                  </m:oMath>
                </a14:m>
                <a:endParaRPr lang="en-AU" sz="1800" b="1" dirty="0"/>
              </a:p>
              <a:p>
                <a:pPr lvl="1"/>
                <a:r>
                  <a:rPr lang="en-AU" sz="1800" b="1" dirty="0"/>
                  <a:t>Step 2: Swap </a:t>
                </a:r>
                <a14:m>
                  <m:oMath xmlns:m="http://schemas.openxmlformats.org/officeDocument/2006/math">
                    <m:r>
                      <a:rPr lang="en-AU" sz="1800" i="1"/>
                      <m:t>𝑥</m:t>
                    </m:r>
                  </m:oMath>
                </a14:m>
                <a:r>
                  <a:rPr lang="en-AU" sz="1800" b="1" dirty="0"/>
                  <a:t>and </a:t>
                </a:r>
                <a14:m>
                  <m:oMath xmlns:m="http://schemas.openxmlformats.org/officeDocument/2006/math">
                    <m:r>
                      <a:rPr lang="en-AU" sz="1800" i="1"/>
                      <m:t>𝑦</m:t>
                    </m:r>
                  </m:oMath>
                </a14:m>
                <a:endParaRPr lang="en-AU" sz="1800" b="1" dirty="0"/>
              </a:p>
              <a:p>
                <a:pPr lvl="1"/>
                <a:r>
                  <a:rPr lang="en-AU" sz="1800" b="1" dirty="0"/>
                  <a:t>Step 3: Solve for </a:t>
                </a:r>
                <a14:m>
                  <m:oMath xmlns:m="http://schemas.openxmlformats.org/officeDocument/2006/math">
                    <m:r>
                      <a:rPr lang="en-AU" sz="1800" i="1"/>
                      <m:t>𝑦</m:t>
                    </m:r>
                  </m:oMath>
                </a14:m>
                <a:endParaRPr lang="en-AU" sz="1800" b="1" dirty="0"/>
              </a:p>
              <a:p>
                <a:pPr lvl="1"/>
                <a:r>
                  <a:rPr lang="en-AU" sz="1800" b="1" dirty="0"/>
                  <a:t>Step 4: Write the new equation 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ur-PK" sz="1800"/>
                        </m:ctrlPr>
                      </m:sSupPr>
                      <m:e>
                        <m:r>
                          <a:rPr lang="ur-PK" sz="1800" i="1"/>
                          <m:t>𝑓</m:t>
                        </m:r>
                      </m:e>
                      <m:sup>
                        <m:r>
                          <a:rPr lang="ur-PK" sz="1800"/>
                          <m:t>−1</m:t>
                        </m:r>
                      </m:sup>
                    </m:sSup>
                    <m:d>
                      <m:dPr>
                        <m:ctrlPr>
                          <a:rPr lang="ur-PK" sz="1800" i="1"/>
                        </m:ctrlPr>
                      </m:dPr>
                      <m:e>
                        <m:r>
                          <a:rPr lang="ur-PK" sz="1800" i="1"/>
                          <m:t>𝑥</m:t>
                        </m:r>
                      </m:e>
                    </m:d>
                  </m:oMath>
                </a14:m>
                <a:endParaRPr lang="ur-PK" sz="1800" b="1" dirty="0"/>
              </a:p>
              <a:p>
                <a:pPr marL="0" indent="0">
                  <a:buNone/>
                </a:pPr>
                <a:endParaRPr lang="en-AU" sz="2000" b="1" dirty="0"/>
              </a:p>
              <a:p>
                <a:pPr marL="0" indent="0">
                  <a:buNone/>
                </a:pPr>
                <a:r>
                  <a:rPr lang="en-AU" sz="2000" b="1" dirty="0"/>
                  <a:t>Example</a:t>
                </a:r>
              </a:p>
              <a:p>
                <a:pPr marL="0" indent="0">
                  <a:buNone/>
                </a:pPr>
                <a:r>
                  <a:rPr lang="en-AU" sz="2000" dirty="0"/>
                  <a:t>Given:      </a:t>
                </a:r>
                <a14:m>
                  <m:oMath xmlns:m="http://schemas.openxmlformats.org/officeDocument/2006/math">
                    <m:r>
                      <a:rPr lang="en-AU" sz="2000" i="1"/>
                      <m:t>𝑓</m:t>
                    </m:r>
                    <m:d>
                      <m:dPr>
                        <m:ctrlPr>
                          <a:rPr lang="ur-PK" sz="2000" i="1"/>
                        </m:ctrlPr>
                      </m:dPr>
                      <m:e>
                        <m:r>
                          <a:rPr lang="ur-PK" sz="2000" i="1"/>
                          <m:t>𝑥</m:t>
                        </m:r>
                      </m:e>
                    </m:d>
                    <m:r>
                      <a:rPr lang="ur-PK" sz="2000"/>
                      <m:t>=3</m:t>
                    </m:r>
                    <m:r>
                      <a:rPr lang="ur-PK" sz="2000" i="1"/>
                      <m:t>𝑥</m:t>
                    </m:r>
                    <m:r>
                      <a:rPr lang="ur-PK" sz="2000"/>
                      <m:t>−5</m:t>
                    </m:r>
                  </m:oMath>
                </a14:m>
                <a:endParaRPr lang="ur-PK" sz="2000" dirty="0"/>
              </a:p>
              <a:p>
                <a:r>
                  <a:rPr lang="en-AU" sz="2000" b="1" dirty="0"/>
                  <a:t>Step 1:</a:t>
                </a:r>
                <a:r>
                  <a:rPr lang="en-AU" sz="2000" dirty="0"/>
                  <a:t>	</a:t>
                </a:r>
                <a14:m>
                  <m:oMath xmlns:m="http://schemas.openxmlformats.org/officeDocument/2006/math">
                    <m:r>
                      <a:rPr lang="en-AU" sz="2000" i="1"/>
                      <m:t>𝑦</m:t>
                    </m:r>
                    <m:r>
                      <a:rPr lang="en-AU" sz="2000"/>
                      <m:t>=3</m:t>
                    </m:r>
                    <m:r>
                      <a:rPr lang="en-AU" sz="2000" i="1"/>
                      <m:t>𝑥</m:t>
                    </m:r>
                    <m:r>
                      <a:rPr lang="en-AU" sz="2000"/>
                      <m:t>−5</m:t>
                    </m:r>
                  </m:oMath>
                </a14:m>
                <a:endParaRPr lang="en-AU" sz="2000" dirty="0"/>
              </a:p>
              <a:p>
                <a:r>
                  <a:rPr lang="en-AU" sz="2000" b="1" dirty="0"/>
                  <a:t>Step 2:</a:t>
                </a:r>
                <a:r>
                  <a:rPr lang="en-AU" sz="2000" dirty="0"/>
                  <a:t>	Swap → </a:t>
                </a:r>
                <a14:m>
                  <m:oMath xmlns:m="http://schemas.openxmlformats.org/officeDocument/2006/math">
                    <m:r>
                      <a:rPr lang="en-AU" sz="2000" i="1"/>
                      <m:t>𝑥</m:t>
                    </m:r>
                    <m:r>
                      <a:rPr lang="en-AU" sz="2000"/>
                      <m:t>=3</m:t>
                    </m:r>
                    <m:r>
                      <a:rPr lang="en-AU" sz="2000" i="1"/>
                      <m:t>𝑦</m:t>
                    </m:r>
                    <m:r>
                      <a:rPr lang="en-AU" sz="2000"/>
                      <m:t>−5</m:t>
                    </m:r>
                  </m:oMath>
                </a14:m>
                <a:endParaRPr lang="en-AU" sz="2000" dirty="0"/>
              </a:p>
              <a:p>
                <a:r>
                  <a:rPr lang="en-AU" sz="2000" b="1" dirty="0"/>
                  <a:t>Step 3:</a:t>
                </a:r>
                <a:r>
                  <a:rPr lang="en-AU" sz="2000" dirty="0"/>
                  <a:t>	</a:t>
                </a:r>
                <a14:m>
                  <m:oMath xmlns:m="http://schemas.openxmlformats.org/officeDocument/2006/math">
                    <m:r>
                      <a:rPr lang="en-AU" sz="2000" i="1"/>
                      <m:t>𝑦</m:t>
                    </m:r>
                    <m:r>
                      <a:rPr lang="en-AU" sz="2000"/>
                      <m:t>=</m:t>
                    </m:r>
                    <m:f>
                      <m:fPr>
                        <m:ctrlPr>
                          <a:rPr lang="ur-PK" sz="2000" i="1"/>
                        </m:ctrlPr>
                      </m:fPr>
                      <m:num>
                        <m:r>
                          <a:rPr lang="ur-PK" sz="2000" i="1"/>
                          <m:t>𝑥</m:t>
                        </m:r>
                        <m:r>
                          <a:rPr lang="ur-PK" sz="2000"/>
                          <m:t>+5</m:t>
                        </m:r>
                      </m:num>
                      <m:den>
                        <m:r>
                          <a:rPr lang="ur-PK" sz="2000"/>
                          <m:t>3</m:t>
                        </m:r>
                      </m:den>
                    </m:f>
                  </m:oMath>
                </a14:m>
                <a:endParaRPr lang="ur-PK" sz="2000" dirty="0"/>
              </a:p>
              <a:p>
                <a:r>
                  <a:rPr lang="en-AU" sz="2000" b="1" dirty="0"/>
                  <a:t>Step 4:</a:t>
                </a:r>
                <a:r>
                  <a:rPr lang="en-AU" sz="2000" dirty="0"/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ur-PK" sz="2000"/>
                        </m:ctrlPr>
                      </m:sSupPr>
                      <m:e>
                        <m:r>
                          <a:rPr lang="ur-PK" sz="2000" i="1"/>
                          <m:t>𝑓</m:t>
                        </m:r>
                      </m:e>
                      <m:sup>
                        <m:r>
                          <a:rPr lang="ur-PK" sz="2000"/>
                          <m:t>−1</m:t>
                        </m:r>
                      </m:sup>
                    </m:sSup>
                    <m:d>
                      <m:dPr>
                        <m:ctrlPr>
                          <a:rPr lang="ur-PK" sz="2000" i="1"/>
                        </m:ctrlPr>
                      </m:dPr>
                      <m:e>
                        <m:r>
                          <a:rPr lang="ur-PK" sz="2000" i="1"/>
                          <m:t>𝑥</m:t>
                        </m:r>
                      </m:e>
                    </m:d>
                    <m:r>
                      <a:rPr lang="ur-PK" sz="2000"/>
                      <m:t>=</m:t>
                    </m:r>
                    <m:f>
                      <m:fPr>
                        <m:ctrlPr>
                          <a:rPr lang="ur-PK" sz="2000" i="1"/>
                        </m:ctrlPr>
                      </m:fPr>
                      <m:num>
                        <m:r>
                          <a:rPr lang="ur-PK" sz="2000" i="1"/>
                          <m:t>𝑥</m:t>
                        </m:r>
                        <m:r>
                          <a:rPr lang="ur-PK" sz="2000"/>
                          <m:t>+5</m:t>
                        </m:r>
                      </m:num>
                      <m:den>
                        <m:r>
                          <a:rPr lang="ur-PK" sz="2000"/>
                          <m:t>3</m:t>
                        </m:r>
                      </m:den>
                    </m:f>
                  </m:oMath>
                </a14:m>
                <a:endParaRPr lang="ur-PK" sz="20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7096834-C78F-93E3-B79C-1D67EA70FF3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72" t="-840" b="-2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90CE55-3337-4AFC-26CF-D569BEE6E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2F926-B73E-E044-8DC6-197A4AD8439C}" type="slidenum">
              <a:rPr lang="en-US" altLang="en-US" smtClean="0"/>
              <a:pPr/>
              <a:t>29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34071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CFBACAB-1156-4A11-725B-58E0B0BC3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What is a Function?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68A28BC2-7F9F-61AA-403E-2D1C4251A20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AU" sz="2000" dirty="0"/>
                  <a:t>A </a:t>
                </a:r>
                <a:r>
                  <a:rPr lang="en-AU" sz="2000" b="1" dirty="0"/>
                  <a:t>function</a:t>
                </a:r>
                <a:r>
                  <a:rPr lang="en-AU" sz="2000" dirty="0"/>
                  <a:t> is a rule that takes an input and gives exactly </a:t>
                </a:r>
                <a:r>
                  <a:rPr lang="en-AU" sz="2000" b="1" dirty="0"/>
                  <a:t>one output</a:t>
                </a:r>
                <a:r>
                  <a:rPr lang="en-AU" sz="2000" dirty="0"/>
                  <a:t>.</a:t>
                </a:r>
              </a:p>
              <a:p>
                <a:pPr lvl="1"/>
                <a:r>
                  <a:rPr lang="en-AU" sz="1800" dirty="0"/>
                  <a:t>Input → Output</a:t>
                </a:r>
              </a:p>
              <a:p>
                <a:pPr lvl="1"/>
                <a:r>
                  <a:rPr lang="en-AU" sz="1800" dirty="0"/>
                  <a:t>Domain → Codomain</a:t>
                </a:r>
              </a:p>
              <a:p>
                <a:pPr lvl="1"/>
                <a:r>
                  <a:rPr lang="en-AU" sz="1800" dirty="0"/>
                  <a:t>One input cannot have two different outputs.</a:t>
                </a:r>
              </a:p>
              <a:p>
                <a:pPr marL="0" indent="0">
                  <a:buNone/>
                </a:pPr>
                <a:r>
                  <a:rPr lang="en-AU" sz="2000" b="1" dirty="0"/>
                  <a:t>In easy words:</a:t>
                </a:r>
              </a:p>
              <a:p>
                <a:pPr lvl="1"/>
                <a:r>
                  <a:rPr lang="en-AU" sz="1800" dirty="0"/>
                  <a:t>A function is like a </a:t>
                </a:r>
                <a:r>
                  <a:rPr lang="en-AU" sz="1800" b="1" dirty="0"/>
                  <a:t>machine</a:t>
                </a:r>
                <a:r>
                  <a:rPr lang="en-AU" sz="1800" dirty="0"/>
                  <a:t>:</a:t>
                </a:r>
              </a:p>
              <a:p>
                <a:pPr lvl="1"/>
                <a:r>
                  <a:rPr lang="en-AU" sz="1800" dirty="0"/>
                  <a:t>You put something in,</a:t>
                </a:r>
              </a:p>
              <a:p>
                <a:pPr lvl="1"/>
                <a:r>
                  <a:rPr lang="en-AU" sz="1800" dirty="0"/>
                  <a:t>The machine processes it,</a:t>
                </a:r>
              </a:p>
              <a:p>
                <a:pPr lvl="1"/>
                <a:r>
                  <a:rPr lang="en-AU" sz="1800" dirty="0"/>
                  <a:t>And you get </a:t>
                </a:r>
                <a:r>
                  <a:rPr lang="en-AU" sz="1800" b="1" dirty="0"/>
                  <a:t>one result</a:t>
                </a:r>
                <a:r>
                  <a:rPr lang="en-AU" sz="1800" dirty="0"/>
                  <a:t> every time.</a:t>
                </a:r>
              </a:p>
              <a:p>
                <a:pPr marL="0" indent="0">
                  <a:buNone/>
                </a:pPr>
                <a:r>
                  <a:rPr lang="en-AU" sz="2000" dirty="0"/>
                  <a:t>Example: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AU" sz="16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ur-PK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ur-PK" sz="1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ur-PK" sz="1600">
                        <a:latin typeface="Cambria Math" panose="02040503050406030204" pitchFamily="18" charset="0"/>
                      </a:rPr>
                      <m:t>=</m:t>
                    </m:r>
                    <m:r>
                      <a:rPr lang="ur-PK" sz="1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ur-PK" sz="1600"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endParaRPr lang="ur-PK" sz="1600" dirty="0"/>
              </a:p>
              <a:p>
                <a:pPr lvl="1"/>
                <a:r>
                  <a:rPr lang="en-AU" sz="1600" dirty="0"/>
                  <a:t>If you put 3 into the function: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AU" sz="16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ur-PK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ur-PK" sz="160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ur-PK" sz="1600">
                        <a:latin typeface="Cambria Math" panose="02040503050406030204" pitchFamily="18" charset="0"/>
                      </a:rPr>
                      <m:t>=3+2=5</m:t>
                    </m:r>
                  </m:oMath>
                </a14:m>
                <a:endParaRPr lang="ur-PK" sz="1600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68A28BC2-7F9F-61AA-403E-2D1C4251A20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72" t="-8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62036E7-1BB0-1480-F49D-71924DEC6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7778-23D8-134B-89DE-C0FCC55C3474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82528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02A1C3-58F2-2010-062B-E71243A36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Special Functions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0E4E83-2D91-BC9B-11A8-746895D79C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sz="2800" dirty="0"/>
              <a:t>Special functions are </a:t>
            </a:r>
            <a:r>
              <a:rPr lang="en-AU" sz="2800" b="1" dirty="0"/>
              <a:t>widely-used mathematical functions</a:t>
            </a:r>
            <a:r>
              <a:rPr lang="en-AU" sz="2800" dirty="0"/>
              <a:t> that appear frequently in:</a:t>
            </a:r>
          </a:p>
          <a:p>
            <a:pPr lvl="1"/>
            <a:r>
              <a:rPr lang="en-AU" sz="2400" dirty="0"/>
              <a:t>Calculus</a:t>
            </a:r>
          </a:p>
          <a:p>
            <a:pPr lvl="1"/>
            <a:r>
              <a:rPr lang="en-AU" sz="2400" dirty="0"/>
              <a:t>Engineering</a:t>
            </a:r>
          </a:p>
          <a:p>
            <a:pPr lvl="1"/>
            <a:r>
              <a:rPr lang="en-AU" sz="2400" dirty="0"/>
              <a:t>Computer Science</a:t>
            </a:r>
          </a:p>
          <a:p>
            <a:pPr lvl="1"/>
            <a:r>
              <a:rPr lang="en-AU" sz="2400" dirty="0"/>
              <a:t>Physics</a:t>
            </a:r>
          </a:p>
          <a:p>
            <a:pPr lvl="1"/>
            <a:r>
              <a:rPr lang="en-AU" sz="2400" dirty="0"/>
              <a:t>Statistics</a:t>
            </a:r>
          </a:p>
          <a:p>
            <a:pPr lvl="1"/>
            <a:endParaRPr lang="en-AU" sz="2400" dirty="0"/>
          </a:p>
          <a:p>
            <a:pPr marL="0" indent="0">
              <a:buNone/>
            </a:pPr>
            <a:r>
              <a:rPr lang="en-AU" sz="2800" dirty="0"/>
              <a:t>They provide </a:t>
            </a:r>
            <a:r>
              <a:rPr lang="en-AU" sz="2800" b="1" dirty="0"/>
              <a:t>standard solutions</a:t>
            </a:r>
            <a:r>
              <a:rPr lang="en-AU" sz="2800" dirty="0"/>
              <a:t> to many common problems.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07A0BD-7BA8-38F6-DD82-565E8AC01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2F926-B73E-E044-8DC6-197A4AD8439C}" type="slidenum">
              <a:rPr lang="en-US" altLang="en-US" smtClean="0"/>
              <a:pPr/>
              <a:t>30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77399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620BCA-C0AC-115D-FD2C-4AE65A953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Types of Special Functions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48D5A2-2C7F-F3CF-1266-3C528A8BAF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sz="2400" dirty="0"/>
              <a:t>Polynomial Functions</a:t>
            </a:r>
          </a:p>
          <a:p>
            <a:r>
              <a:rPr lang="en-AU" sz="2400" dirty="0"/>
              <a:t>Exponential Functions</a:t>
            </a:r>
          </a:p>
          <a:p>
            <a:r>
              <a:rPr lang="en-AU" sz="2400" dirty="0"/>
              <a:t>Logarithmic Functions</a:t>
            </a:r>
          </a:p>
          <a:p>
            <a:r>
              <a:rPr lang="en-AU" sz="2400" dirty="0"/>
              <a:t>Trigonometric Functions</a:t>
            </a:r>
          </a:p>
          <a:p>
            <a:r>
              <a:rPr lang="en-AU" sz="2400" dirty="0"/>
              <a:t>Piecewise &amp; Discrete Special Functions</a:t>
            </a:r>
          </a:p>
          <a:p>
            <a:pPr marL="0" indent="0">
              <a:buNone/>
            </a:pPr>
            <a:endParaRPr lang="en-AU" sz="2400" b="1" dirty="0"/>
          </a:p>
          <a:p>
            <a:pPr marL="0" indent="0">
              <a:buNone/>
            </a:pPr>
            <a:r>
              <a:rPr lang="en-AU" sz="2400" b="1" dirty="0"/>
              <a:t>Why Special Functions Matter</a:t>
            </a:r>
          </a:p>
          <a:p>
            <a:pPr lvl="1"/>
            <a:r>
              <a:rPr lang="en-AU" sz="2000" dirty="0"/>
              <a:t>Simplify complex mathematical models</a:t>
            </a:r>
          </a:p>
          <a:p>
            <a:pPr lvl="1"/>
            <a:r>
              <a:rPr lang="en-AU" sz="2000" dirty="0"/>
              <a:t>Used as building blocks for approximation</a:t>
            </a:r>
          </a:p>
          <a:p>
            <a:pPr lvl="1"/>
            <a:r>
              <a:rPr lang="en-AU" sz="2000" dirty="0"/>
              <a:t>Form basis of calculus, differential equations</a:t>
            </a:r>
          </a:p>
          <a:p>
            <a:pPr lvl="1"/>
            <a:r>
              <a:rPr lang="en-AU" sz="2000" dirty="0"/>
              <a:t>Essential in computer science: algorithms, complexity, ML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A7DF8C-909C-B5FA-2DF0-F827F461F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2F926-B73E-E044-8DC6-197A4AD8439C}" type="slidenum">
              <a:rPr lang="en-US" altLang="en-US" smtClean="0"/>
              <a:pPr/>
              <a:t>31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52001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6AB12-23B2-D54B-E7F9-EB43DBBF7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Special Functions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8D04FDC-932E-3B0A-85FC-3DCFCB371BF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AU" b="1" dirty="0"/>
                  <a:t>Polynomial Functions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i="1"/>
                        <m:t>𝑃</m:t>
                      </m:r>
                      <m:d>
                        <m:dPr>
                          <m:ctrlPr>
                            <a:rPr lang="ur-PK" i="1"/>
                          </m:ctrlPr>
                        </m:dPr>
                        <m:e>
                          <m:r>
                            <a:rPr lang="ur-PK" i="1"/>
                            <m:t>𝑥</m:t>
                          </m:r>
                        </m:e>
                      </m:d>
                      <m:r>
                        <a:rPr lang="ur-PK"/>
                        <m:t>=</m:t>
                      </m:r>
                      <m:sSub>
                        <m:sSubPr>
                          <m:ctrlPr>
                            <a:rPr lang="ur-PK" i="1"/>
                          </m:ctrlPr>
                        </m:sSubPr>
                        <m:e>
                          <m:r>
                            <a:rPr lang="ur-PK" i="1"/>
                            <m:t>𝑎</m:t>
                          </m:r>
                        </m:e>
                        <m:sub>
                          <m:r>
                            <a:rPr lang="ur-PK"/>
                            <m:t>0</m:t>
                          </m:r>
                        </m:sub>
                      </m:sSub>
                      <m:r>
                        <a:rPr lang="ur-PK"/>
                        <m:t>+</m:t>
                      </m:r>
                      <m:sSub>
                        <m:sSubPr>
                          <m:ctrlPr>
                            <a:rPr lang="ur-PK" i="1"/>
                          </m:ctrlPr>
                        </m:sSubPr>
                        <m:e>
                          <m:r>
                            <a:rPr lang="ur-PK" i="1"/>
                            <m:t>𝑎</m:t>
                          </m:r>
                        </m:e>
                        <m:sub>
                          <m:r>
                            <a:rPr lang="ur-PK"/>
                            <m:t>1</m:t>
                          </m:r>
                        </m:sub>
                      </m:sSub>
                      <m:r>
                        <a:rPr lang="ur-PK" i="1"/>
                        <m:t>𝑥</m:t>
                      </m:r>
                      <m:r>
                        <a:rPr lang="ur-PK"/>
                        <m:t>+</m:t>
                      </m:r>
                      <m:sSub>
                        <m:sSubPr>
                          <m:ctrlPr>
                            <a:rPr lang="ur-PK" i="1"/>
                          </m:ctrlPr>
                        </m:sSubPr>
                        <m:e>
                          <m:r>
                            <a:rPr lang="ur-PK" i="1"/>
                            <m:t>𝑎</m:t>
                          </m:r>
                        </m:e>
                        <m:sub>
                          <m:r>
                            <a:rPr lang="ur-PK"/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ur-PK" i="1"/>
                          </m:ctrlPr>
                        </m:sSupPr>
                        <m:e>
                          <m:r>
                            <a:rPr lang="ur-PK" i="1"/>
                            <m:t>𝑥</m:t>
                          </m:r>
                        </m:e>
                        <m:sup>
                          <m:r>
                            <a:rPr lang="ur-PK"/>
                            <m:t>2</m:t>
                          </m:r>
                        </m:sup>
                      </m:sSup>
                      <m:r>
                        <a:rPr lang="ur-PK"/>
                        <m:t>+⋯+</m:t>
                      </m:r>
                      <m:sSub>
                        <m:sSubPr>
                          <m:ctrlPr>
                            <a:rPr lang="ur-PK" i="1"/>
                          </m:ctrlPr>
                        </m:sSubPr>
                        <m:e>
                          <m:r>
                            <a:rPr lang="ur-PK" i="1"/>
                            <m:t>𝑎</m:t>
                          </m:r>
                        </m:e>
                        <m:sub>
                          <m:r>
                            <a:rPr lang="ur-PK" i="1"/>
                            <m:t>𝑛</m:t>
                          </m:r>
                        </m:sub>
                      </m:sSub>
                      <m:sSup>
                        <m:sSupPr>
                          <m:ctrlPr>
                            <a:rPr lang="ur-PK" i="1"/>
                          </m:ctrlPr>
                        </m:sSupPr>
                        <m:e>
                          <m:r>
                            <a:rPr lang="ur-PK" i="1"/>
                            <m:t>𝑥</m:t>
                          </m:r>
                        </m:e>
                        <m:sup>
                          <m:r>
                            <a:rPr lang="ur-PK" i="1"/>
                            <m:t>𝑛</m:t>
                          </m:r>
                        </m:sup>
                      </m:sSup>
                    </m:oMath>
                  </m:oMathPara>
                </a14:m>
                <a:endParaRPr lang="ur-PK" dirty="0"/>
              </a:p>
              <a:p>
                <a:r>
                  <a:rPr lang="en-AU" b="1" dirty="0"/>
                  <a:t>Exponential Functions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i="1"/>
                        <m:t>𝑓</m:t>
                      </m:r>
                      <m:d>
                        <m:dPr>
                          <m:ctrlPr>
                            <a:rPr lang="ur-PK" i="1"/>
                          </m:ctrlPr>
                        </m:dPr>
                        <m:e>
                          <m:r>
                            <a:rPr lang="ur-PK" i="1"/>
                            <m:t>𝑥</m:t>
                          </m:r>
                        </m:e>
                      </m:d>
                      <m:r>
                        <a:rPr lang="ur-PK"/>
                        <m:t>=</m:t>
                      </m:r>
                      <m:sSup>
                        <m:sSupPr>
                          <m:ctrlPr>
                            <a:rPr lang="ur-PK" i="1"/>
                          </m:ctrlPr>
                        </m:sSupPr>
                        <m:e>
                          <m:r>
                            <a:rPr lang="ur-PK" i="1"/>
                            <m:t>𝑎</m:t>
                          </m:r>
                        </m:e>
                        <m:sup>
                          <m:r>
                            <a:rPr lang="ur-PK" i="1"/>
                            <m:t>𝑥</m:t>
                          </m:r>
                        </m:sup>
                      </m:sSup>
                      <m:r>
                        <a:rPr lang="ur-PK"/>
                        <m:t> </m:t>
                      </m:r>
                      <m:d>
                        <m:dPr>
                          <m:sepChr m:val=","/>
                          <m:ctrlPr>
                            <a:rPr lang="ur-PK" i="1"/>
                          </m:ctrlPr>
                        </m:dPr>
                        <m:e>
                          <m:r>
                            <a:rPr lang="ur-PK" i="1"/>
                            <m:t>𝑎</m:t>
                          </m:r>
                        </m:e>
                        <m:e>
                          <m:r>
                            <a:rPr lang="ur-PK"/>
                            <m:t>&gt;0</m:t>
                          </m:r>
                          <m:r>
                            <a:rPr lang="ur-PK" i="1"/>
                            <m:t>𝑎</m:t>
                          </m:r>
                          <m:r>
                            <a:rPr lang="ur-PK"/>
                            <m:t>≠1</m:t>
                          </m:r>
                        </m:e>
                      </m:d>
                    </m:oMath>
                  </m:oMathPara>
                </a14:m>
                <a:endParaRPr lang="ur-PK" dirty="0"/>
              </a:p>
              <a:p>
                <a:r>
                  <a:rPr lang="en-AU" b="1" dirty="0"/>
                  <a:t>Logarithmic Functions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i="1"/>
                        <m:t>𝑓</m:t>
                      </m:r>
                      <m:d>
                        <m:dPr>
                          <m:ctrlPr>
                            <a:rPr lang="ur-PK" i="1"/>
                          </m:ctrlPr>
                        </m:dPr>
                        <m:e>
                          <m:r>
                            <a:rPr lang="ur-PK" i="1"/>
                            <m:t>𝑥</m:t>
                          </m:r>
                        </m:e>
                      </m:d>
                      <m:r>
                        <a:rPr lang="ur-PK"/>
                        <m:t>=</m:t>
                      </m:r>
                      <m:sSub>
                        <m:sSubPr>
                          <m:ctrlPr>
                            <a:rPr lang="ur-PK" i="1"/>
                          </m:ctrlPr>
                        </m:sSubPr>
                        <m:e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𝑙𝑜𝑔</m:t>
                          </m:r>
                        </m:e>
                        <m:sub>
                          <m:r>
                            <a:rPr lang="ur-PK" i="1"/>
                            <m:t>𝑎</m:t>
                          </m:r>
                        </m:sub>
                      </m:sSub>
                      <m:r>
                        <a:rPr lang="ur-PK" i="1"/>
                        <m:t>𝑥</m:t>
                      </m:r>
                    </m:oMath>
                  </m:oMathPara>
                </a14:m>
                <a:endParaRPr lang="ur-PK" dirty="0"/>
              </a:p>
              <a:p>
                <a:r>
                  <a:rPr lang="en-AU" b="1" dirty="0"/>
                  <a:t>Trigonometric Functions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ur-PK"/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AU"/>
                            <m:t>sin</m:t>
                          </m:r>
                        </m:fName>
                        <m:e>
                          <m:r>
                            <a:rPr lang="ur-PK" i="1"/>
                            <m:t>𝑥</m:t>
                          </m:r>
                        </m:e>
                      </m:func>
                      <m:r>
                        <a:rPr lang="ur-PK"/>
                        <m:t>,</m:t>
                      </m:r>
                      <m:func>
                        <m:funcPr>
                          <m:ctrlPr>
                            <a:rPr lang="ur-PK" i="1"/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AU"/>
                            <m:t>cos</m:t>
                          </m:r>
                        </m:fName>
                        <m:e>
                          <m:r>
                            <a:rPr lang="ur-PK" i="1"/>
                            <m:t>𝑥</m:t>
                          </m:r>
                        </m:e>
                      </m:func>
                      <m:r>
                        <a:rPr lang="ur-PK"/>
                        <m:t>,</m:t>
                      </m:r>
                      <m:func>
                        <m:funcPr>
                          <m:ctrlPr>
                            <a:rPr lang="ur-PK" i="1"/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AU"/>
                            <m:t>tan</m:t>
                          </m:r>
                        </m:fName>
                        <m:e>
                          <m:r>
                            <a:rPr lang="ur-PK" i="1"/>
                            <m:t>𝑥</m:t>
                          </m:r>
                        </m:e>
                      </m:func>
                      <m:r>
                        <a:rPr lang="ur-PK"/>
                        <m:t>,</m:t>
                      </m:r>
                      <m:func>
                        <m:funcPr>
                          <m:ctrlPr>
                            <a:rPr lang="ur-PK" i="1"/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AU"/>
                            <m:t>csc</m:t>
                          </m:r>
                        </m:fName>
                        <m:e>
                          <m:r>
                            <a:rPr lang="ur-PK" i="1"/>
                            <m:t>𝑥</m:t>
                          </m:r>
                        </m:e>
                      </m:func>
                      <m:r>
                        <a:rPr lang="ur-PK"/>
                        <m:t>,</m:t>
                      </m:r>
                      <m:func>
                        <m:funcPr>
                          <m:ctrlPr>
                            <a:rPr lang="ur-PK" i="1"/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AU"/>
                            <m:t>sec</m:t>
                          </m:r>
                        </m:fName>
                        <m:e>
                          <m:r>
                            <a:rPr lang="ur-PK" i="1"/>
                            <m:t>𝑥</m:t>
                          </m:r>
                        </m:e>
                      </m:func>
                      <m:r>
                        <a:rPr lang="ur-PK"/>
                        <m:t>,</m:t>
                      </m:r>
                      <m:func>
                        <m:funcPr>
                          <m:ctrlPr>
                            <a:rPr lang="ur-PK" i="1"/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AU"/>
                            <m:t>cot</m:t>
                          </m:r>
                        </m:fName>
                        <m:e>
                          <m:r>
                            <a:rPr lang="ur-PK" i="1"/>
                            <m:t>𝑥</m:t>
                          </m:r>
                        </m:e>
                      </m:func>
                    </m:oMath>
                  </m:oMathPara>
                </a14:m>
                <a:endParaRPr lang="ur-PK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8D04FDC-932E-3B0A-85FC-3DCFCB371BF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852" t="-1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13E167-05CA-0137-6558-2B54CC524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2F926-B73E-E044-8DC6-197A4AD8439C}" type="slidenum">
              <a:rPr lang="en-US" altLang="en-US" smtClean="0"/>
              <a:pPr/>
              <a:t>32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65781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7EA4A6-1A9D-9415-9D8A-7D34A93EF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Special Functions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06EA87-D6A7-44AC-F6CA-FA592A8E8B2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AU" sz="2400" b="1" dirty="0"/>
                  <a:t>Inverse Trigonometric Functions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ur-PK" sz="2400"/>
                          </m:ctrlPr>
                        </m:sSupPr>
                        <m:e>
                          <m:r>
                            <a:rPr lang="en-AU" sz="2400" b="0" i="1" smtClean="0">
                              <a:latin typeface="Cambria Math" panose="02040503050406030204" pitchFamily="18" charset="0"/>
                            </a:rPr>
                            <m:t>𝑠𝑖𝑛</m:t>
                          </m:r>
                        </m:e>
                        <m:sup>
                          <m:r>
                            <a:rPr lang="ur-PK" sz="2400"/>
                            <m:t>−1</m:t>
                          </m:r>
                        </m:sup>
                      </m:sSup>
                      <m:r>
                        <a:rPr lang="ur-PK" sz="2400" i="1"/>
                        <m:t>𝑥</m:t>
                      </m:r>
                      <m:r>
                        <a:rPr lang="ur-PK" sz="2400"/>
                        <m:t>,</m:t>
                      </m:r>
                      <m:sSup>
                        <m:sSupPr>
                          <m:ctrlPr>
                            <a:rPr lang="ur-PK" sz="2400" i="1"/>
                          </m:ctrlPr>
                        </m:sSupPr>
                        <m:e>
                          <m:r>
                            <a:rPr lang="en-AU" sz="2400" b="0" i="1" smtClean="0">
                              <a:latin typeface="Cambria Math" panose="02040503050406030204" pitchFamily="18" charset="0"/>
                            </a:rPr>
                            <m:t>𝑐𝑜𝑠</m:t>
                          </m:r>
                        </m:e>
                        <m:sup>
                          <m:r>
                            <a:rPr lang="ur-PK" sz="2400"/>
                            <m:t>−1</m:t>
                          </m:r>
                        </m:sup>
                      </m:sSup>
                      <m:r>
                        <a:rPr lang="ur-PK" sz="2400" i="1"/>
                        <m:t>𝑥</m:t>
                      </m:r>
                      <m:r>
                        <a:rPr lang="ur-PK" sz="2400"/>
                        <m:t>,</m:t>
                      </m:r>
                      <m:sSup>
                        <m:sSupPr>
                          <m:ctrlPr>
                            <a:rPr lang="ur-PK" sz="2400" i="1"/>
                          </m:ctrlPr>
                        </m:sSupPr>
                        <m:e>
                          <m:r>
                            <a:rPr lang="en-AU" sz="2400" b="0" i="1" smtClean="0">
                              <a:latin typeface="Cambria Math" panose="02040503050406030204" pitchFamily="18" charset="0"/>
                            </a:rPr>
                            <m:t>𝑡𝑎𝑛</m:t>
                          </m:r>
                        </m:e>
                        <m:sup>
                          <m:r>
                            <a:rPr lang="ur-PK" sz="2400"/>
                            <m:t>−1</m:t>
                          </m:r>
                        </m:sup>
                      </m:sSup>
                      <m:r>
                        <a:rPr lang="ur-PK" sz="2400" i="1"/>
                        <m:t>𝑥</m:t>
                      </m:r>
                    </m:oMath>
                  </m:oMathPara>
                </a14:m>
                <a:endParaRPr lang="ur-PK" sz="2400" dirty="0"/>
              </a:p>
              <a:p>
                <a:r>
                  <a:rPr lang="en-AU" sz="2400" b="1" dirty="0"/>
                  <a:t>Hyperbolic Functions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ur-PK" sz="2400"/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AU" sz="2400"/>
                            <m:t>sinh</m:t>
                          </m:r>
                        </m:fName>
                        <m:e>
                          <m:r>
                            <a:rPr lang="ur-PK" sz="2400" i="1"/>
                            <m:t>𝑥</m:t>
                          </m:r>
                        </m:e>
                      </m:func>
                      <m:r>
                        <a:rPr lang="ur-PK" sz="2400"/>
                        <m:t>,</m:t>
                      </m:r>
                      <m:func>
                        <m:funcPr>
                          <m:ctrlPr>
                            <a:rPr lang="ur-PK" sz="2400" i="1"/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AU" sz="2400"/>
                            <m:t>cosh</m:t>
                          </m:r>
                        </m:fName>
                        <m:e>
                          <m:r>
                            <a:rPr lang="ur-PK" sz="2400" i="1"/>
                            <m:t>𝑥</m:t>
                          </m:r>
                        </m:e>
                      </m:func>
                      <m:r>
                        <a:rPr lang="ur-PK" sz="2400"/>
                        <m:t>,</m:t>
                      </m:r>
                      <m:func>
                        <m:funcPr>
                          <m:ctrlPr>
                            <a:rPr lang="ur-PK" sz="2400" i="1"/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AU" sz="2400"/>
                            <m:t>tanh</m:t>
                          </m:r>
                        </m:fName>
                        <m:e>
                          <m:r>
                            <a:rPr lang="ur-PK" sz="2400" i="1"/>
                            <m:t>𝑥</m:t>
                          </m:r>
                        </m:e>
                      </m:func>
                    </m:oMath>
                  </m:oMathPara>
                </a14:m>
                <a:endParaRPr lang="ur-PK" sz="2400" dirty="0"/>
              </a:p>
              <a:p>
                <a:r>
                  <a:rPr lang="en-AU" sz="2400" b="1" dirty="0"/>
                  <a:t>Floor Function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⌊"/>
                          <m:endChr m:val="⌋"/>
                          <m:ctrlPr>
                            <a:rPr lang="ur-PK" sz="2400"/>
                          </m:ctrlPr>
                        </m:dPr>
                        <m:e>
                          <m:r>
                            <a:rPr lang="ur-PK" sz="2400" i="1"/>
                            <m:t>𝑥</m:t>
                          </m:r>
                        </m:e>
                      </m:d>
                      <m:r>
                        <a:rPr lang="ur-PK" sz="2400"/>
                        <m:t>=</m:t>
                      </m:r>
                      <m:r>
                        <m:rPr>
                          <m:nor/>
                        </m:rPr>
                        <a:rPr lang="en-AU" sz="2400" i="1"/>
                        <m:t>greatest</m:t>
                      </m:r>
                      <m:r>
                        <m:rPr>
                          <m:nor/>
                        </m:rPr>
                        <a:rPr lang="en-AU" sz="2400" i="1"/>
                        <m:t> </m:t>
                      </m:r>
                      <m:r>
                        <m:rPr>
                          <m:nor/>
                        </m:rPr>
                        <a:rPr lang="en-AU" sz="2400" i="1"/>
                        <m:t>integer</m:t>
                      </m:r>
                      <m:r>
                        <m:rPr>
                          <m:nor/>
                        </m:rPr>
                        <a:rPr lang="en-AU" sz="2400" i="1"/>
                        <m:t> </m:t>
                      </m:r>
                      <m:r>
                        <a:rPr lang="en-AU" sz="2400"/>
                        <m:t>≤</m:t>
                      </m:r>
                      <m:r>
                        <a:rPr lang="en-AU" sz="2400" i="1"/>
                        <m:t>𝑥</m:t>
                      </m:r>
                    </m:oMath>
                  </m:oMathPara>
                </a14:m>
                <a:endParaRPr lang="en-AU" sz="2400" b="0" dirty="0"/>
              </a:p>
              <a:p>
                <a:r>
                  <a:rPr lang="en-AU" sz="2400" b="1" dirty="0"/>
                  <a:t>Ceiling Function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⌈"/>
                          <m:endChr m:val="⌉"/>
                          <m:ctrlPr>
                            <a:rPr lang="ur-PK" sz="2000"/>
                          </m:ctrlPr>
                        </m:dPr>
                        <m:e>
                          <m:r>
                            <a:rPr lang="ur-PK" sz="2000" i="1"/>
                            <m:t>𝑥</m:t>
                          </m:r>
                        </m:e>
                      </m:d>
                      <m:r>
                        <a:rPr lang="ur-PK" sz="2000"/>
                        <m:t>=</m:t>
                      </m:r>
                      <m:r>
                        <m:rPr>
                          <m:nor/>
                        </m:rPr>
                        <a:rPr lang="en-AU" sz="2000" i="1"/>
                        <m:t>smallest</m:t>
                      </m:r>
                      <m:r>
                        <m:rPr>
                          <m:nor/>
                        </m:rPr>
                        <a:rPr lang="en-AU" sz="2000" i="1"/>
                        <m:t> </m:t>
                      </m:r>
                      <m:r>
                        <m:rPr>
                          <m:nor/>
                        </m:rPr>
                        <a:rPr lang="en-AU" sz="2000" i="1"/>
                        <m:t>integer</m:t>
                      </m:r>
                      <m:r>
                        <m:rPr>
                          <m:nor/>
                        </m:rPr>
                        <a:rPr lang="en-AU" sz="2000" i="1"/>
                        <m:t> </m:t>
                      </m:r>
                      <m:r>
                        <a:rPr lang="en-AU" sz="2000"/>
                        <m:t>≥</m:t>
                      </m:r>
                      <m:r>
                        <a:rPr lang="en-AU" sz="2000" i="1"/>
                        <m:t>𝑥</m:t>
                      </m:r>
                    </m:oMath>
                  </m:oMathPara>
                </a14:m>
                <a:endParaRPr lang="en-AU" sz="2000" b="0" dirty="0"/>
              </a:p>
              <a:p>
                <a:r>
                  <a:rPr lang="en-AU" sz="2400" b="1" dirty="0"/>
                  <a:t>Absolute Value Function</a:t>
                </a:r>
              </a:p>
              <a:p>
                <a14:m>
                  <m:oMath xmlns:m="http://schemas.openxmlformats.org/officeDocument/2006/math">
                    <m:r>
                      <a:rPr lang="en-AU" sz="2400"/>
                      <m:t>∣</m:t>
                    </m:r>
                    <m:r>
                      <a:rPr lang="en-AU" sz="2400" i="1"/>
                      <m:t>𝑥</m:t>
                    </m:r>
                    <m:r>
                      <a:rPr lang="en-AU" sz="2400"/>
                      <m:t>∣=</m:t>
                    </m:r>
                    <m:d>
                      <m:dPr>
                        <m:begChr m:val="{"/>
                        <m:endChr m:val=""/>
                        <m:ctrlPr>
                          <a:rPr lang="ur-PK" sz="2400" i="1"/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ur-PK" sz="2400" i="1"/>
                            </m:ctrlPr>
                          </m:mPr>
                          <m:mr>
                            <m:e>
                              <m:r>
                                <a:rPr lang="ur-PK" sz="2400" i="1"/>
                                <m:t>𝑥</m:t>
                              </m:r>
                              <m:r>
                                <a:rPr lang="ur-PK" sz="2400"/>
                                <m:t>,</m:t>
                              </m:r>
                            </m:e>
                            <m:e>
                              <m:r>
                                <a:rPr lang="ur-PK" sz="2400" i="1"/>
                                <m:t>𝑥</m:t>
                              </m:r>
                              <m:r>
                                <a:rPr lang="ur-PK" sz="2400"/>
                                <m:t>≥0</m:t>
                              </m:r>
                            </m:e>
                          </m:mr>
                          <m:mr>
                            <m:e>
                              <m:r>
                                <a:rPr lang="ur-PK" sz="2400"/>
                                <m:t>−</m:t>
                              </m:r>
                              <m:r>
                                <a:rPr lang="ur-PK" sz="2400" i="1"/>
                                <m:t>𝑥</m:t>
                              </m:r>
                              <m:r>
                                <a:rPr lang="ur-PK" sz="2400"/>
                                <m:t>,</m:t>
                              </m:r>
                            </m:e>
                            <m:e>
                              <m:r>
                                <a:rPr lang="ur-PK" sz="2400" i="1"/>
                                <m:t>𝑥</m:t>
                              </m:r>
                              <m:r>
                                <a:rPr lang="ur-PK" sz="2400"/>
                                <m:t>&lt;0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ur-PK" sz="24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06EA87-D6A7-44AC-F6CA-FA592A8E8B2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549" t="-1401" b="-605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8F2963-E522-7696-93BC-F23B36ABE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2F926-B73E-E044-8DC6-197A4AD8439C}" type="slidenum">
              <a:rPr lang="en-US" altLang="en-US" smtClean="0"/>
              <a:pPr/>
              <a:t>33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31396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67FD4-D833-A92B-42E3-169379DEB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/>
              <a:t>Generating Functions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4E686F8-88A3-1911-89F3-A7C6EE03C0D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43000"/>
                <a:ext cx="8229600" cy="498316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AU" sz="2200" dirty="0"/>
                  <a:t>A </a:t>
                </a:r>
                <a:r>
                  <a:rPr lang="en-AU" sz="2200" b="1" dirty="0"/>
                  <a:t>Generating Function (GF)</a:t>
                </a:r>
                <a:r>
                  <a:rPr lang="en-AU" sz="2200" dirty="0"/>
                  <a:t> is a </a:t>
                </a:r>
                <a:r>
                  <a:rPr lang="en-AU" sz="2200" b="1" dirty="0"/>
                  <a:t>power series</a:t>
                </a:r>
                <a:r>
                  <a:rPr lang="en-AU" sz="2200" dirty="0"/>
                  <a:t> that encodes a sequence of numbers into a single algebraic expression.</a:t>
                </a:r>
              </a:p>
              <a:p>
                <a:pPr marL="0" indent="0">
                  <a:buNone/>
                </a:pPr>
                <a:r>
                  <a:rPr lang="en-AU" sz="2200" dirty="0"/>
                  <a:t>If a sequence is: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ur-PK" sz="2200"/>
                        </m:ctrlPr>
                      </m:sSubPr>
                      <m:e>
                        <m:r>
                          <a:rPr lang="ur-PK" sz="2200" i="1"/>
                          <m:t>𝑎</m:t>
                        </m:r>
                      </m:e>
                      <m:sub>
                        <m:r>
                          <a:rPr lang="ur-PK" sz="2200"/>
                          <m:t>0</m:t>
                        </m:r>
                      </m:sub>
                    </m:sSub>
                    <m:r>
                      <a:rPr lang="ur-PK" sz="2200"/>
                      <m:t>,</m:t>
                    </m:r>
                    <m:sSub>
                      <m:sSubPr>
                        <m:ctrlPr>
                          <a:rPr lang="ur-PK" sz="2200" i="1"/>
                        </m:ctrlPr>
                      </m:sSubPr>
                      <m:e>
                        <m:r>
                          <a:rPr lang="ur-PK" sz="2200" i="1"/>
                          <m:t>𝑎</m:t>
                        </m:r>
                      </m:e>
                      <m:sub>
                        <m:r>
                          <a:rPr lang="ur-PK" sz="2200"/>
                          <m:t>1</m:t>
                        </m:r>
                      </m:sub>
                    </m:sSub>
                    <m:r>
                      <a:rPr lang="ur-PK" sz="2200"/>
                      <m:t>,</m:t>
                    </m:r>
                    <m:sSub>
                      <m:sSubPr>
                        <m:ctrlPr>
                          <a:rPr lang="ur-PK" sz="2200" i="1"/>
                        </m:ctrlPr>
                      </m:sSubPr>
                      <m:e>
                        <m:r>
                          <a:rPr lang="ur-PK" sz="2200" i="1"/>
                          <m:t>𝑎</m:t>
                        </m:r>
                      </m:e>
                      <m:sub>
                        <m:r>
                          <a:rPr lang="ur-PK" sz="2200"/>
                          <m:t>2</m:t>
                        </m:r>
                      </m:sub>
                    </m:sSub>
                    <m:r>
                      <a:rPr lang="ur-PK" sz="2200"/>
                      <m:t>,</m:t>
                    </m:r>
                    <m:sSub>
                      <m:sSubPr>
                        <m:ctrlPr>
                          <a:rPr lang="ur-PK" sz="2200" i="1"/>
                        </m:ctrlPr>
                      </m:sSubPr>
                      <m:e>
                        <m:r>
                          <a:rPr lang="ur-PK" sz="2200" i="1"/>
                          <m:t>𝑎</m:t>
                        </m:r>
                      </m:e>
                      <m:sub>
                        <m:r>
                          <a:rPr lang="ur-PK" sz="2200"/>
                          <m:t>3</m:t>
                        </m:r>
                      </m:sub>
                    </m:sSub>
                    <m:r>
                      <a:rPr lang="ur-PK" sz="2200"/>
                      <m:t>,…</m:t>
                    </m:r>
                  </m:oMath>
                </a14:m>
                <a:endParaRPr lang="ur-PK" sz="2200" dirty="0"/>
              </a:p>
              <a:p>
                <a:pPr lvl="1"/>
                <a:r>
                  <a:rPr lang="en-AU" sz="2200" dirty="0"/>
                  <a:t>Then its </a:t>
                </a:r>
                <a:r>
                  <a:rPr lang="en-AU" sz="2200" b="1" dirty="0"/>
                  <a:t>Ordinary Generating Function (OGF)</a:t>
                </a:r>
                <a:r>
                  <a:rPr lang="en-AU" sz="2200" dirty="0"/>
                  <a:t> is: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AU" sz="2200" i="1"/>
                      <m:t>𝐺</m:t>
                    </m:r>
                    <m:d>
                      <m:dPr>
                        <m:ctrlPr>
                          <a:rPr lang="ur-PK" sz="2200" i="1"/>
                        </m:ctrlPr>
                      </m:dPr>
                      <m:e>
                        <m:r>
                          <a:rPr lang="ur-PK" sz="2200" i="1"/>
                          <m:t>𝑥</m:t>
                        </m:r>
                      </m:e>
                    </m:d>
                    <m:r>
                      <a:rPr lang="ur-PK" sz="2200"/>
                      <m:t>=</m:t>
                    </m:r>
                    <m:sSub>
                      <m:sSubPr>
                        <m:ctrlPr>
                          <a:rPr lang="ur-PK" sz="2200" i="1"/>
                        </m:ctrlPr>
                      </m:sSubPr>
                      <m:e>
                        <m:r>
                          <a:rPr lang="ur-PK" sz="2200" i="1"/>
                          <m:t>𝑎</m:t>
                        </m:r>
                      </m:e>
                      <m:sub>
                        <m:r>
                          <a:rPr lang="ur-PK" sz="2200"/>
                          <m:t>0</m:t>
                        </m:r>
                      </m:sub>
                    </m:sSub>
                    <m:r>
                      <a:rPr lang="ur-PK" sz="2200"/>
                      <m:t>+</m:t>
                    </m:r>
                    <m:sSub>
                      <m:sSubPr>
                        <m:ctrlPr>
                          <a:rPr lang="ur-PK" sz="2200" i="1"/>
                        </m:ctrlPr>
                      </m:sSubPr>
                      <m:e>
                        <m:r>
                          <a:rPr lang="ur-PK" sz="2200" i="1"/>
                          <m:t>𝑎</m:t>
                        </m:r>
                      </m:e>
                      <m:sub>
                        <m:r>
                          <a:rPr lang="ur-PK" sz="2200"/>
                          <m:t>1</m:t>
                        </m:r>
                      </m:sub>
                    </m:sSub>
                    <m:r>
                      <a:rPr lang="ur-PK" sz="2200" i="1"/>
                      <m:t>𝑥</m:t>
                    </m:r>
                    <m:r>
                      <a:rPr lang="ur-PK" sz="2200"/>
                      <m:t>+</m:t>
                    </m:r>
                    <m:sSub>
                      <m:sSubPr>
                        <m:ctrlPr>
                          <a:rPr lang="ur-PK" sz="2200" i="1"/>
                        </m:ctrlPr>
                      </m:sSubPr>
                      <m:e>
                        <m:r>
                          <a:rPr lang="ur-PK" sz="2200" i="1"/>
                          <m:t>𝑎</m:t>
                        </m:r>
                      </m:e>
                      <m:sub>
                        <m:r>
                          <a:rPr lang="ur-PK" sz="2200"/>
                          <m:t>2</m:t>
                        </m:r>
                      </m:sub>
                    </m:sSub>
                    <m:sSup>
                      <m:sSupPr>
                        <m:ctrlPr>
                          <a:rPr lang="ur-PK" sz="2200" i="1"/>
                        </m:ctrlPr>
                      </m:sSupPr>
                      <m:e>
                        <m:r>
                          <a:rPr lang="ur-PK" sz="2200" i="1"/>
                          <m:t>𝑥</m:t>
                        </m:r>
                      </m:e>
                      <m:sup>
                        <m:r>
                          <a:rPr lang="ur-PK" sz="2200"/>
                          <m:t>2</m:t>
                        </m:r>
                      </m:sup>
                    </m:sSup>
                    <m:r>
                      <a:rPr lang="ur-PK" sz="2200"/>
                      <m:t>+</m:t>
                    </m:r>
                    <m:sSub>
                      <m:sSubPr>
                        <m:ctrlPr>
                          <a:rPr lang="ur-PK" sz="2200" i="1"/>
                        </m:ctrlPr>
                      </m:sSubPr>
                      <m:e>
                        <m:r>
                          <a:rPr lang="ur-PK" sz="2200" i="1"/>
                          <m:t>𝑎</m:t>
                        </m:r>
                      </m:e>
                      <m:sub>
                        <m:r>
                          <a:rPr lang="ur-PK" sz="2200"/>
                          <m:t>3</m:t>
                        </m:r>
                      </m:sub>
                    </m:sSub>
                    <m:sSup>
                      <m:sSupPr>
                        <m:ctrlPr>
                          <a:rPr lang="ur-PK" sz="2200" i="1"/>
                        </m:ctrlPr>
                      </m:sSupPr>
                      <m:e>
                        <m:r>
                          <a:rPr lang="ur-PK" sz="2200" i="1"/>
                          <m:t>𝑥</m:t>
                        </m:r>
                      </m:e>
                      <m:sup>
                        <m:r>
                          <a:rPr lang="ur-PK" sz="2200"/>
                          <m:t>3</m:t>
                        </m:r>
                      </m:sup>
                    </m:sSup>
                    <m:r>
                      <a:rPr lang="ur-PK" sz="2200"/>
                      <m:t>+⋯=</m:t>
                    </m:r>
                    <m:nary>
                      <m:naryPr>
                        <m:chr m:val="∑"/>
                        <m:grow m:val="on"/>
                        <m:ctrlPr>
                          <a:rPr lang="ur-PK" sz="2200" i="1"/>
                        </m:ctrlPr>
                      </m:naryPr>
                      <m:sub>
                        <m:r>
                          <a:rPr lang="ur-PK" sz="2200" i="1"/>
                          <m:t>𝑛</m:t>
                        </m:r>
                        <m:r>
                          <a:rPr lang="ur-PK" sz="2200"/>
                          <m:t>=0</m:t>
                        </m:r>
                      </m:sub>
                      <m:sup>
                        <m:r>
                          <a:rPr lang="ur-PK" sz="2200"/>
                          <m:t>∞</m:t>
                        </m:r>
                      </m:sup>
                      <m:e>
                        <m:sSub>
                          <m:sSubPr>
                            <m:ctrlPr>
                              <a:rPr lang="ur-PK" sz="2200" i="1"/>
                            </m:ctrlPr>
                          </m:sSubPr>
                          <m:e>
                            <m:r>
                              <a:rPr lang="ur-PK" sz="2200" i="1"/>
                              <m:t>𝑎</m:t>
                            </m:r>
                          </m:e>
                          <m:sub>
                            <m:r>
                              <a:rPr lang="ur-PK" sz="2200" i="1"/>
                              <m:t>𝑛</m:t>
                            </m:r>
                          </m:sub>
                        </m:sSub>
                      </m:e>
                    </m:nary>
                    <m:sSup>
                      <m:sSupPr>
                        <m:ctrlPr>
                          <a:rPr lang="ur-PK" sz="2200" i="1"/>
                        </m:ctrlPr>
                      </m:sSupPr>
                      <m:e>
                        <m:r>
                          <a:rPr lang="ur-PK" sz="2200" i="1"/>
                          <m:t>𝑥</m:t>
                        </m:r>
                      </m:e>
                      <m:sup>
                        <m:r>
                          <a:rPr lang="ur-PK" sz="2200" i="1"/>
                          <m:t>𝑛</m:t>
                        </m:r>
                      </m:sup>
                    </m:sSup>
                  </m:oMath>
                </a14:m>
                <a:endParaRPr lang="en-AU" sz="2200" dirty="0"/>
              </a:p>
              <a:p>
                <a:pPr marL="0" indent="0">
                  <a:buNone/>
                </a:pPr>
                <a:endParaRPr lang="en-AU" sz="2200" b="1" dirty="0"/>
              </a:p>
              <a:p>
                <a:pPr marL="0" indent="0">
                  <a:buNone/>
                </a:pPr>
                <a:r>
                  <a:rPr lang="en-AU" sz="2200" b="1" dirty="0"/>
                  <a:t>Why Use Generating Functions?</a:t>
                </a:r>
              </a:p>
              <a:p>
                <a:pPr lvl="1"/>
                <a:r>
                  <a:rPr lang="en-AU" sz="2200" dirty="0"/>
                  <a:t>Compact representation of infinite sequences</a:t>
                </a:r>
              </a:p>
              <a:p>
                <a:pPr lvl="1"/>
                <a:r>
                  <a:rPr lang="en-AU" sz="2200" dirty="0"/>
                  <a:t>Simplifies solving recurrence relations</a:t>
                </a:r>
              </a:p>
              <a:p>
                <a:pPr lvl="1"/>
                <a:r>
                  <a:rPr lang="en-AU" sz="2200" dirty="0"/>
                  <a:t>Converts counting problems into algebra</a:t>
                </a:r>
              </a:p>
              <a:p>
                <a:pPr lvl="1"/>
                <a:r>
                  <a:rPr lang="en-AU" sz="2200" dirty="0"/>
                  <a:t>Helps derive closed-form formulas</a:t>
                </a:r>
              </a:p>
              <a:p>
                <a:pPr lvl="1"/>
                <a:r>
                  <a:rPr lang="en-AU" sz="2200" dirty="0"/>
                  <a:t>Used in probability, combinatorics, and algorithm analysis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4E686F8-88A3-1911-89F3-A7C6EE03C0D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43000"/>
                <a:ext cx="8229600" cy="4983163"/>
              </a:xfrm>
              <a:blipFill>
                <a:blip r:embed="rId2"/>
                <a:stretch>
                  <a:fillRect l="-1080" t="-1018" b="-63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094A19-53F0-0E7A-CB51-265D972C8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2F926-B73E-E044-8DC6-197A4AD8439C}" type="slidenum">
              <a:rPr lang="en-US" altLang="en-US" smtClean="0"/>
              <a:pPr/>
              <a:t>34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519243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169502-23AA-2233-8F3B-079637DBB2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Types of Generating Functions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8E5D6C-F234-DB7B-4CB1-97DB1C5FFFB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AU" sz="2400" b="1" dirty="0"/>
                  <a:t>Ordinary Generating Function (OGF)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i="1"/>
                        <m:t>𝐴</m:t>
                      </m:r>
                      <m:d>
                        <m:dPr>
                          <m:ctrlPr>
                            <a:rPr lang="ur-PK" sz="2400" i="1"/>
                          </m:ctrlPr>
                        </m:dPr>
                        <m:e>
                          <m:r>
                            <a:rPr lang="ur-PK" sz="2400" i="1"/>
                            <m:t>𝑥</m:t>
                          </m:r>
                        </m:e>
                      </m:d>
                      <m:r>
                        <a:rPr lang="ur-PK" sz="2400"/>
                        <m:t>=</m:t>
                      </m:r>
                      <m:nary>
                        <m:naryPr>
                          <m:chr m:val="∑"/>
                          <m:grow m:val="on"/>
                          <m:ctrlPr>
                            <a:rPr lang="ur-PK" sz="2400" i="1"/>
                          </m:ctrlPr>
                        </m:naryPr>
                        <m:sub>
                          <m:r>
                            <a:rPr lang="ur-PK" sz="2400" i="1"/>
                            <m:t>𝑛</m:t>
                          </m:r>
                          <m:r>
                            <a:rPr lang="ur-PK" sz="2400"/>
                            <m:t>=0</m:t>
                          </m:r>
                        </m:sub>
                        <m:sup>
                          <m:r>
                            <a:rPr lang="ur-PK" sz="2400"/>
                            <m:t>∞</m:t>
                          </m:r>
                        </m:sup>
                        <m:e>
                          <m:sSub>
                            <m:sSubPr>
                              <m:ctrlPr>
                                <a:rPr lang="ur-PK" sz="2400" i="1"/>
                              </m:ctrlPr>
                            </m:sSubPr>
                            <m:e>
                              <m:r>
                                <a:rPr lang="ur-PK" sz="2400" i="1"/>
                                <m:t>𝑎</m:t>
                              </m:r>
                            </m:e>
                            <m:sub>
                              <m:r>
                                <a:rPr lang="ur-PK" sz="2400" i="1"/>
                                <m:t>𝑛</m:t>
                              </m:r>
                            </m:sub>
                          </m:sSub>
                        </m:e>
                      </m:nary>
                      <m:sSup>
                        <m:sSupPr>
                          <m:ctrlPr>
                            <a:rPr lang="ur-PK" sz="2400" i="1"/>
                          </m:ctrlPr>
                        </m:sSupPr>
                        <m:e>
                          <m:r>
                            <a:rPr lang="ur-PK" sz="2400" i="1"/>
                            <m:t>𝑥</m:t>
                          </m:r>
                        </m:e>
                        <m:sup>
                          <m:r>
                            <a:rPr lang="ur-PK" sz="2400" i="1"/>
                            <m:t>𝑛</m:t>
                          </m:r>
                        </m:sup>
                      </m:sSup>
                    </m:oMath>
                  </m:oMathPara>
                </a14:m>
                <a:endParaRPr lang="ur-PK" sz="2400" dirty="0"/>
              </a:p>
              <a:p>
                <a:r>
                  <a:rPr lang="en-AU" sz="2400" b="1" dirty="0"/>
                  <a:t>Exponential Generating Function (EGF)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i="1"/>
                        <m:t>𝐴</m:t>
                      </m:r>
                      <m:d>
                        <m:dPr>
                          <m:ctrlPr>
                            <a:rPr lang="ur-PK" sz="2400" i="1"/>
                          </m:ctrlPr>
                        </m:dPr>
                        <m:e>
                          <m:r>
                            <a:rPr lang="ur-PK" sz="2400" i="1"/>
                            <m:t>𝑥</m:t>
                          </m:r>
                        </m:e>
                      </m:d>
                      <m:r>
                        <a:rPr lang="ur-PK" sz="2400"/>
                        <m:t>=</m:t>
                      </m:r>
                      <m:nary>
                        <m:naryPr>
                          <m:chr m:val="∑"/>
                          <m:grow m:val="on"/>
                          <m:ctrlPr>
                            <a:rPr lang="ur-PK" sz="2400" i="1"/>
                          </m:ctrlPr>
                        </m:naryPr>
                        <m:sub>
                          <m:r>
                            <a:rPr lang="ur-PK" sz="2400" i="1"/>
                            <m:t>𝑛</m:t>
                          </m:r>
                          <m:r>
                            <a:rPr lang="ur-PK" sz="2400"/>
                            <m:t>=0</m:t>
                          </m:r>
                        </m:sub>
                        <m:sup>
                          <m:r>
                            <a:rPr lang="ur-PK" sz="2400"/>
                            <m:t>∞</m:t>
                          </m:r>
                        </m:sup>
                        <m:e>
                          <m:f>
                            <m:fPr>
                              <m:ctrlPr>
                                <a:rPr lang="ur-PK" sz="2400" i="1"/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ur-PK" sz="2400" i="1"/>
                                  </m:ctrlPr>
                                </m:sSubPr>
                                <m:e>
                                  <m:r>
                                    <a:rPr lang="ur-PK" sz="2400" i="1"/>
                                    <m:t>𝑎</m:t>
                                  </m:r>
                                </m:e>
                                <m:sub>
                                  <m:r>
                                    <a:rPr lang="ur-PK" sz="2400" i="1"/>
                                    <m:t>𝑛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ur-PK" sz="2400" i="1"/>
                                  </m:ctrlPr>
                                </m:sSupPr>
                                <m:e>
                                  <m:r>
                                    <a:rPr lang="ur-PK" sz="2400" i="1"/>
                                    <m:t>𝑥</m:t>
                                  </m:r>
                                </m:e>
                                <m:sup>
                                  <m:r>
                                    <a:rPr lang="ur-PK" sz="2400" i="1"/>
                                    <m:t>𝑛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ur-PK" sz="2400" i="1"/>
                                <m:t>𝑛</m:t>
                              </m:r>
                              <m:r>
                                <a:rPr lang="ur-PK" sz="2400"/>
                                <m:t>!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ur-PK" sz="2400" dirty="0"/>
              </a:p>
              <a:p>
                <a:r>
                  <a:rPr lang="en-AU" sz="2400" b="1" dirty="0"/>
                  <a:t>Probability Generating Function (PGF)</a:t>
                </a:r>
              </a:p>
              <a:p>
                <a:pPr lvl="1"/>
                <a:r>
                  <a:rPr lang="en-AU" sz="2000" dirty="0"/>
                  <a:t>Used for random variables: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ur-PK" sz="2400"/>
                          </m:ctrlPr>
                        </m:sSubPr>
                        <m:e>
                          <m:r>
                            <a:rPr lang="ur-PK" sz="2400" i="1"/>
                            <m:t>𝐺</m:t>
                          </m:r>
                        </m:e>
                        <m:sub>
                          <m:r>
                            <a:rPr lang="ur-PK" sz="2400" i="1"/>
                            <m:t>𝑋</m:t>
                          </m:r>
                        </m:sub>
                      </m:sSub>
                      <m:d>
                        <m:dPr>
                          <m:ctrlPr>
                            <a:rPr lang="ur-PK" sz="2400" i="1"/>
                          </m:ctrlPr>
                        </m:dPr>
                        <m:e>
                          <m:r>
                            <a:rPr lang="ur-PK" sz="2400" i="1"/>
                            <m:t>𝑥</m:t>
                          </m:r>
                        </m:e>
                      </m:d>
                      <m:r>
                        <a:rPr lang="ur-PK" sz="2400"/>
                        <m:t>=</m:t>
                      </m:r>
                      <m:r>
                        <a:rPr lang="ur-PK" sz="2400" i="1"/>
                        <m:t>𝐸</m:t>
                      </m:r>
                      <m:d>
                        <m:dPr>
                          <m:ctrlPr>
                            <a:rPr lang="ur-PK" sz="2400" i="1"/>
                          </m:ctrlPr>
                        </m:dPr>
                        <m:e>
                          <m:sSup>
                            <m:sSupPr>
                              <m:ctrlPr>
                                <a:rPr lang="ur-PK" sz="2400" i="1"/>
                              </m:ctrlPr>
                            </m:sSupPr>
                            <m:e>
                              <m:r>
                                <a:rPr lang="ur-PK" sz="2400" i="1"/>
                                <m:t>𝑥</m:t>
                              </m:r>
                            </m:e>
                            <m:sup>
                              <m:r>
                                <a:rPr lang="ur-PK" sz="2400" i="1"/>
                                <m:t>𝑋</m:t>
                              </m:r>
                            </m:sup>
                          </m:sSup>
                        </m:e>
                      </m:d>
                      <m:r>
                        <a:rPr lang="ur-PK" sz="2400"/>
                        <m:t>=</m:t>
                      </m:r>
                      <m:nary>
                        <m:naryPr>
                          <m:chr m:val="∑"/>
                          <m:grow m:val="on"/>
                          <m:ctrlPr>
                            <a:rPr lang="ur-PK" sz="2400" i="1"/>
                          </m:ctrlPr>
                        </m:naryPr>
                        <m:sub>
                          <m:r>
                            <a:rPr lang="ur-PK" sz="2400" i="1"/>
                            <m:t>𝑘</m:t>
                          </m:r>
                          <m:r>
                            <a:rPr lang="ur-PK" sz="2400"/>
                            <m:t>=0</m:t>
                          </m:r>
                        </m:sub>
                        <m:sup>
                          <m:r>
                            <a:rPr lang="ur-PK" sz="2400"/>
                            <m:t>∞</m:t>
                          </m:r>
                        </m:sup>
                        <m:e>
                          <m:r>
                            <a:rPr lang="ur-PK" sz="2400" i="1"/>
                            <m:t>𝑃</m:t>
                          </m:r>
                        </m:e>
                      </m:nary>
                      <m:d>
                        <m:dPr>
                          <m:ctrlPr>
                            <a:rPr lang="ur-PK" sz="2400" i="1"/>
                          </m:ctrlPr>
                        </m:dPr>
                        <m:e>
                          <m:r>
                            <a:rPr lang="ur-PK" sz="2400" i="1"/>
                            <m:t>𝑋</m:t>
                          </m:r>
                          <m:r>
                            <a:rPr lang="ur-PK" sz="2400"/>
                            <m:t>=</m:t>
                          </m:r>
                          <m:r>
                            <a:rPr lang="ur-PK" sz="2400" i="1"/>
                            <m:t>𝑘</m:t>
                          </m:r>
                        </m:e>
                      </m:d>
                      <m:sSup>
                        <m:sSupPr>
                          <m:ctrlPr>
                            <a:rPr lang="ur-PK" sz="2400" i="1"/>
                          </m:ctrlPr>
                        </m:sSupPr>
                        <m:e>
                          <m:r>
                            <a:rPr lang="ur-PK" sz="2400" i="1"/>
                            <m:t>𝑥</m:t>
                          </m:r>
                        </m:e>
                        <m:sup>
                          <m:r>
                            <a:rPr lang="ur-PK" sz="2400" i="1"/>
                            <m:t>𝑘</m:t>
                          </m:r>
                        </m:sup>
                      </m:sSup>
                    </m:oMath>
                  </m:oMathPara>
                </a14:m>
                <a:endParaRPr lang="ur-PK" sz="24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8E5D6C-F234-DB7B-4CB1-97DB1C5FFFB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0" t="-18207" b="-50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1A5F6D-AFCF-1BFA-4E2F-83917F44F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2F926-B73E-E044-8DC6-197A4AD8439C}" type="slidenum">
              <a:rPr lang="en-US" altLang="en-US" smtClean="0"/>
              <a:pPr/>
              <a:t>35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16537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17000-ECD4-AB6E-EE4E-E40C7D731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Why Do We Use Functions?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5D2495A-4E52-C132-A7EA-498C0703790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41438"/>
                <a:ext cx="8229600" cy="5364162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AU" sz="2000" b="1" dirty="0"/>
                  <a:t>1. Describe relationships</a:t>
                </a:r>
              </a:p>
              <a:p>
                <a:pPr lvl="1"/>
                <a:r>
                  <a:rPr lang="en-AU" sz="1600" dirty="0"/>
                  <a:t>They tell us how one quantity depends on another.</a:t>
                </a:r>
                <a:br>
                  <a:rPr lang="en-AU" sz="1600" dirty="0"/>
                </a:br>
                <a:r>
                  <a:rPr lang="en-AU" sz="1600" dirty="0"/>
                  <a:t>Example: Speed depends on distance and time.</a:t>
                </a:r>
              </a:p>
              <a:p>
                <a:pPr marL="0" indent="0">
                  <a:buNone/>
                </a:pPr>
                <a:r>
                  <a:rPr lang="en-AU" sz="2000" b="1" dirty="0"/>
                  <a:t>2. Make predictions</a:t>
                </a:r>
              </a:p>
              <a:p>
                <a:pPr lvl="1"/>
                <a:r>
                  <a:rPr lang="en-AU" sz="1600" dirty="0"/>
                  <a:t>If we know the rule, we can find future or unknown values.</a:t>
                </a:r>
                <a:br>
                  <a:rPr lang="en-AU" sz="1600" dirty="0"/>
                </a:br>
                <a:r>
                  <a:rPr lang="en-AU" sz="1600" dirty="0"/>
                  <a:t>Example: If </a:t>
                </a:r>
                <a14:m>
                  <m:oMath xmlns:m="http://schemas.openxmlformats.org/officeDocument/2006/math">
                    <m:r>
                      <a:rPr lang="en-AU" sz="16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ur-PK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ur-PK" sz="1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ur-PK" sz="160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ur-PK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ur-PK" sz="1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ur-PK" sz="16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ur-PK" sz="1600" dirty="0"/>
                  <a:t>, </a:t>
                </a:r>
                <a:r>
                  <a:rPr lang="en-AU" sz="1600" dirty="0"/>
                  <a:t>we can predict </a:t>
                </a:r>
                <a14:m>
                  <m:oMath xmlns:m="http://schemas.openxmlformats.org/officeDocument/2006/math">
                    <m:r>
                      <a:rPr lang="en-AU" sz="16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ur-PK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ur-PK" sz="1600">
                            <a:latin typeface="Cambria Math" panose="02040503050406030204" pitchFamily="18" charset="0"/>
                          </a:rPr>
                          <m:t>100</m:t>
                        </m:r>
                      </m:e>
                    </m:d>
                  </m:oMath>
                </a14:m>
                <a:r>
                  <a:rPr lang="ur-PK" sz="1600" dirty="0"/>
                  <a:t>.</a:t>
                </a:r>
                <a:endParaRPr lang="en-AU" sz="1600" dirty="0"/>
              </a:p>
              <a:p>
                <a:pPr marL="0" indent="0">
                  <a:buNone/>
                </a:pPr>
                <a:r>
                  <a:rPr lang="en-AU" sz="2000" b="1" dirty="0"/>
                  <a:t>3. Model real-world problems</a:t>
                </a:r>
              </a:p>
              <a:p>
                <a:pPr lvl="1"/>
                <a:r>
                  <a:rPr lang="en-AU" sz="1600" dirty="0"/>
                  <a:t>Functions help us model:</a:t>
                </a:r>
              </a:p>
              <a:p>
                <a:pPr lvl="2"/>
                <a:r>
                  <a:rPr lang="en-AU" sz="1200" dirty="0"/>
                  <a:t>population growth</a:t>
                </a:r>
              </a:p>
              <a:p>
                <a:pPr lvl="2"/>
                <a:r>
                  <a:rPr lang="en-AU" sz="1200" dirty="0"/>
                  <a:t>computer algorithms</a:t>
                </a:r>
              </a:p>
              <a:p>
                <a:pPr lvl="2"/>
                <a:r>
                  <a:rPr lang="en-AU" sz="1200" dirty="0"/>
                  <a:t>networks</a:t>
                </a:r>
              </a:p>
              <a:p>
                <a:pPr lvl="2"/>
                <a:r>
                  <a:rPr lang="en-AU" sz="1200" dirty="0"/>
                  <a:t>financial calculations</a:t>
                </a:r>
              </a:p>
              <a:p>
                <a:pPr lvl="2"/>
                <a:r>
                  <a:rPr lang="en-AU" sz="1200" dirty="0"/>
                  <a:t>scientific and engineering systems</a:t>
                </a:r>
              </a:p>
              <a:p>
                <a:pPr marL="0" indent="0">
                  <a:buNone/>
                </a:pPr>
                <a:r>
                  <a:rPr lang="en-AU" sz="2000" b="1" dirty="0"/>
                  <a:t>4. Organize data clearly</a:t>
                </a:r>
              </a:p>
              <a:p>
                <a:pPr lvl="1"/>
                <a:r>
                  <a:rPr lang="en-AU" sz="1600" dirty="0"/>
                  <a:t>Functions map inputs to outputs in an organized way.</a:t>
                </a:r>
              </a:p>
              <a:p>
                <a:pPr marL="0" indent="0">
                  <a:buNone/>
                </a:pPr>
                <a:r>
                  <a:rPr lang="en-AU" sz="2000" b="1" dirty="0"/>
                  <a:t>5. Build advanced concepts</a:t>
                </a:r>
              </a:p>
              <a:p>
                <a:pPr lvl="1"/>
                <a:r>
                  <a:rPr lang="en-AU" sz="1600" dirty="0"/>
                  <a:t>All major areas of mathematics and computer science (graphs, algorithms, sets, relations) use functions as a foundation.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5D2495A-4E52-C132-A7EA-498C0703790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41438"/>
                <a:ext cx="8229600" cy="5364162"/>
              </a:xfrm>
              <a:blipFill>
                <a:blip r:embed="rId2"/>
                <a:stretch>
                  <a:fillRect l="-772" t="-4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5EE633-DEF2-40CF-09C9-8AEA8A7AE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2F926-B73E-E044-8DC6-197A4AD8439C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28801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Slide Number Placeholder 3">
            <a:extLst>
              <a:ext uri="{FF2B5EF4-FFF2-40B4-BE49-F238E27FC236}">
                <a16:creationId xmlns:a16="http://schemas.microsoft.com/office/drawing/2014/main" id="{931716B4-8146-C731-EC28-E0F7E0530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F94F107-8492-5140-9232-2E57309B13C1}" type="slidenum">
              <a:rPr lang="en-US" altLang="en-US"/>
              <a:pPr eaLnBrk="1" hangingPunct="1"/>
              <a:t>5</a:t>
            </a:fld>
            <a:endParaRPr lang="en-US" altLang="en-US"/>
          </a:p>
        </p:txBody>
      </p:sp>
      <p:sp>
        <p:nvSpPr>
          <p:cNvPr id="1029" name="Rectangle 6">
            <a:extLst>
              <a:ext uri="{FF2B5EF4-FFF2-40B4-BE49-F238E27FC236}">
                <a16:creationId xmlns:a16="http://schemas.microsoft.com/office/drawing/2014/main" id="{8AB06988-33CA-ED99-FFA2-6376AE7122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6828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>
                <a:solidFill>
                  <a:schemeClr val="tx2"/>
                </a:solidFill>
                <a:cs typeface="Arial" panose="020B0604020202020204" pitchFamily="34" charset="0"/>
              </a:rPr>
              <a:t>Function – (15 - 5)</a:t>
            </a:r>
            <a:endParaRPr lang="en-US" altLang="en-US" sz="4400">
              <a:solidFill>
                <a:schemeClr val="tx2"/>
              </a:solidFill>
            </a:endParaRPr>
          </a:p>
        </p:txBody>
      </p:sp>
      <p:pic>
        <p:nvPicPr>
          <p:cNvPr id="1026" name="Object 4">
            <a:extLst>
              <a:ext uri="{FF2B5EF4-FFF2-40B4-BE49-F238E27FC236}">
                <a16:creationId xmlns:a16="http://schemas.microsoft.com/office/drawing/2014/main" id="{E3B9AC6E-53E4-7F85-F95D-1860E275E5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625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Slide Number Placeholder 3">
            <a:extLst>
              <a:ext uri="{FF2B5EF4-FFF2-40B4-BE49-F238E27FC236}">
                <a16:creationId xmlns:a16="http://schemas.microsoft.com/office/drawing/2014/main" id="{09533605-30CA-C2DF-282A-A40F35D9B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CE0C83C-AE36-7747-B3B3-821953BDD594}" type="slidenum">
              <a:rPr lang="en-US" altLang="en-US"/>
              <a:pPr eaLnBrk="1" hangingPunct="1"/>
              <a:t>6</a:t>
            </a:fld>
            <a:endParaRPr lang="en-US" altLang="en-US"/>
          </a:p>
        </p:txBody>
      </p:sp>
      <p:sp>
        <p:nvSpPr>
          <p:cNvPr id="2053" name="Rectangle 6">
            <a:extLst>
              <a:ext uri="{FF2B5EF4-FFF2-40B4-BE49-F238E27FC236}">
                <a16:creationId xmlns:a16="http://schemas.microsoft.com/office/drawing/2014/main" id="{902AD4BA-B2F9-1E23-36E2-12BC83D70C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6511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>
                <a:solidFill>
                  <a:schemeClr val="tx2"/>
                </a:solidFill>
                <a:cs typeface="Arial" panose="020B0604020202020204" pitchFamily="34" charset="0"/>
              </a:rPr>
              <a:t>Remarks – (15 – 5a)</a:t>
            </a:r>
            <a:endParaRPr lang="en-US" altLang="en-US" sz="4400">
              <a:solidFill>
                <a:schemeClr val="tx2"/>
              </a:solidFill>
            </a:endParaRPr>
          </a:p>
        </p:txBody>
      </p:sp>
      <p:pic>
        <p:nvPicPr>
          <p:cNvPr id="2050" name="Object 4">
            <a:extLst>
              <a:ext uri="{FF2B5EF4-FFF2-40B4-BE49-F238E27FC236}">
                <a16:creationId xmlns:a16="http://schemas.microsoft.com/office/drawing/2014/main" id="{0D30CEC7-7361-E69C-1048-84FAAC6EAA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144000" cy="625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Slide Number Placeholder 3">
            <a:extLst>
              <a:ext uri="{FF2B5EF4-FFF2-40B4-BE49-F238E27FC236}">
                <a16:creationId xmlns:a16="http://schemas.microsoft.com/office/drawing/2014/main" id="{AD4EF6A7-D729-9BA3-24A1-70EC0E06F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005D39C-5A49-454E-A732-43207326F51A}" type="slidenum">
              <a:rPr lang="en-US" altLang="en-US"/>
              <a:pPr eaLnBrk="1" hangingPunct="1"/>
              <a:t>7</a:t>
            </a:fld>
            <a:endParaRPr lang="en-US" altLang="en-US"/>
          </a:p>
        </p:txBody>
      </p:sp>
      <p:sp>
        <p:nvSpPr>
          <p:cNvPr id="3077" name="Rectangle 6">
            <a:extLst>
              <a:ext uri="{FF2B5EF4-FFF2-40B4-BE49-F238E27FC236}">
                <a16:creationId xmlns:a16="http://schemas.microsoft.com/office/drawing/2014/main" id="{59A20E7F-E187-714B-88BB-9D00D06096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6511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>
                <a:solidFill>
                  <a:schemeClr val="tx2"/>
                </a:solidFill>
                <a:cs typeface="Arial" panose="020B0604020202020204" pitchFamily="34" charset="0"/>
              </a:rPr>
              <a:t>Arrow Diagram of a Function – (15 - 6)</a:t>
            </a:r>
            <a:endParaRPr lang="en-US" altLang="en-US" sz="4400">
              <a:solidFill>
                <a:schemeClr val="tx2"/>
              </a:solidFill>
            </a:endParaRPr>
          </a:p>
        </p:txBody>
      </p:sp>
      <p:pic>
        <p:nvPicPr>
          <p:cNvPr id="3074" name="Object 4">
            <a:extLst>
              <a:ext uri="{FF2B5EF4-FFF2-40B4-BE49-F238E27FC236}">
                <a16:creationId xmlns:a16="http://schemas.microsoft.com/office/drawing/2014/main" id="{CD6B95C3-85A3-1089-016C-C1006B588A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144000" cy="625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Slide Number Placeholder 3">
            <a:extLst>
              <a:ext uri="{FF2B5EF4-FFF2-40B4-BE49-F238E27FC236}">
                <a16:creationId xmlns:a16="http://schemas.microsoft.com/office/drawing/2014/main" id="{DCDE23C7-D08D-7B55-12B8-A11346C06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F79CF1A-F598-D845-AF69-8E75041E4D87}" type="slidenum">
              <a:rPr lang="en-US" altLang="en-US"/>
              <a:pPr eaLnBrk="1" hangingPunct="1"/>
              <a:t>8</a:t>
            </a:fld>
            <a:endParaRPr lang="en-US" altLang="en-US"/>
          </a:p>
        </p:txBody>
      </p:sp>
      <p:sp>
        <p:nvSpPr>
          <p:cNvPr id="5125" name="Rectangle 6">
            <a:extLst>
              <a:ext uri="{FF2B5EF4-FFF2-40B4-BE49-F238E27FC236}">
                <a16:creationId xmlns:a16="http://schemas.microsoft.com/office/drawing/2014/main" id="{1BF5FF5C-4641-2B4C-AD06-55EC366BF9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6352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>
                <a:solidFill>
                  <a:schemeClr val="tx2"/>
                </a:solidFill>
                <a:cs typeface="Arial" panose="020B0604020202020204" pitchFamily="34" charset="0"/>
              </a:rPr>
              <a:t>Example – (15 – 6b)</a:t>
            </a:r>
            <a:endParaRPr lang="en-US" altLang="en-US" sz="4400">
              <a:solidFill>
                <a:schemeClr val="tx2"/>
              </a:solidFill>
            </a:endParaRPr>
          </a:p>
        </p:txBody>
      </p:sp>
      <p:pic>
        <p:nvPicPr>
          <p:cNvPr id="5122" name="Object 4">
            <a:extLst>
              <a:ext uri="{FF2B5EF4-FFF2-40B4-BE49-F238E27FC236}">
                <a16:creationId xmlns:a16="http://schemas.microsoft.com/office/drawing/2014/main" id="{77005B00-C19B-9C05-26CC-D4639DF168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113"/>
            <a:ext cx="9144000" cy="6259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2B730A6A-80A3-B90E-2E02-4C1E21437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7E71191-4CB9-674B-A1E2-82C64FBE238D}" type="slidenum">
              <a:rPr lang="en-US" altLang="en-US"/>
              <a:pPr eaLnBrk="1" hangingPunct="1"/>
              <a:t>9</a:t>
            </a:fld>
            <a:endParaRPr lang="en-US" altLang="en-US"/>
          </a:p>
        </p:txBody>
      </p:sp>
      <p:sp>
        <p:nvSpPr>
          <p:cNvPr id="7173" name="Rectangle 6">
            <a:extLst>
              <a:ext uri="{FF2B5EF4-FFF2-40B4-BE49-F238E27FC236}">
                <a16:creationId xmlns:a16="http://schemas.microsoft.com/office/drawing/2014/main" id="{7960509A-98DA-FE28-9976-77EA386A07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667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>
                <a:solidFill>
                  <a:schemeClr val="tx2"/>
                </a:solidFill>
                <a:cs typeface="Arial" panose="020B0604020202020204" pitchFamily="34" charset="0"/>
              </a:rPr>
              <a:t>Range of a Function – (15 - 8)</a:t>
            </a:r>
            <a:endParaRPr lang="en-US" altLang="en-US" sz="4400">
              <a:solidFill>
                <a:schemeClr val="tx2"/>
              </a:solidFill>
            </a:endParaRPr>
          </a:p>
        </p:txBody>
      </p:sp>
      <p:pic>
        <p:nvPicPr>
          <p:cNvPr id="7170" name="Object 4">
            <a:extLst>
              <a:ext uri="{FF2B5EF4-FFF2-40B4-BE49-F238E27FC236}">
                <a16:creationId xmlns:a16="http://schemas.microsoft.com/office/drawing/2014/main" id="{8EC4A2EE-55A6-AE4E-8AB7-AEB5CE6E18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38"/>
            <a:ext cx="9144000" cy="6256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2906</TotalTime>
  <Words>1629</Words>
  <Application>Microsoft Macintosh PowerPoint</Application>
  <PresentationFormat>On-screen Show (4:3)</PresentationFormat>
  <Paragraphs>298</Paragraphs>
  <Slides>35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8" baseType="lpstr">
      <vt:lpstr>Arial</vt:lpstr>
      <vt:lpstr>Cambria Math</vt:lpstr>
      <vt:lpstr>Default Design</vt:lpstr>
      <vt:lpstr>Discrete Structure Functions</vt:lpstr>
      <vt:lpstr>Definition of a Function</vt:lpstr>
      <vt:lpstr>What is a Function?</vt:lpstr>
      <vt:lpstr>Why Do We Use Functions?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Range of a Function</vt:lpstr>
      <vt:lpstr>PowerPoint Presentation</vt:lpstr>
      <vt:lpstr>PowerPoint Presentation</vt:lpstr>
      <vt:lpstr>PowerPoint Presentation</vt:lpstr>
      <vt:lpstr>PowerPoint Presentation</vt:lpstr>
      <vt:lpstr>Create a Graph</vt:lpstr>
      <vt:lpstr>Injective Function (Injection)</vt:lpstr>
      <vt:lpstr>Example of Injective Function</vt:lpstr>
      <vt:lpstr>Recursion</vt:lpstr>
      <vt:lpstr>Why Do We Use Recursion?</vt:lpstr>
      <vt:lpstr>Examples of Recursion</vt:lpstr>
      <vt:lpstr>Recursive Factorial Function</vt:lpstr>
      <vt:lpstr>Fibonacci Recursive Function</vt:lpstr>
      <vt:lpstr>Composition of Functions</vt:lpstr>
      <vt:lpstr>How It Works</vt:lpstr>
      <vt:lpstr>Properties of Composition</vt:lpstr>
      <vt:lpstr>Why Composition Matters?</vt:lpstr>
      <vt:lpstr>Practice Question</vt:lpstr>
      <vt:lpstr>Inverse Functions</vt:lpstr>
      <vt:lpstr>How to Find the Inverse</vt:lpstr>
      <vt:lpstr>Special Functions</vt:lpstr>
      <vt:lpstr>Types of Special Functions</vt:lpstr>
      <vt:lpstr>Special Functions</vt:lpstr>
      <vt:lpstr>Special Functions</vt:lpstr>
      <vt:lpstr>Generating Functions</vt:lpstr>
      <vt:lpstr>Types of Generating Functions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master</dc:creator>
  <cp:lastModifiedBy>rafiullah khan</cp:lastModifiedBy>
  <cp:revision>117</cp:revision>
  <dcterms:created xsi:type="dcterms:W3CDTF">2007-11-04T12:51:48Z</dcterms:created>
  <dcterms:modified xsi:type="dcterms:W3CDTF">2025-11-22T06:53:09Z</dcterms:modified>
</cp:coreProperties>
</file>